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310" r:id="rId4"/>
    <p:sldId id="323" r:id="rId5"/>
    <p:sldId id="258" r:id="rId6"/>
    <p:sldId id="297" r:id="rId7"/>
    <p:sldId id="322" r:id="rId8"/>
    <p:sldId id="286" r:id="rId9"/>
    <p:sldId id="307" r:id="rId10"/>
    <p:sldId id="324" r:id="rId11"/>
    <p:sldId id="311" r:id="rId12"/>
    <p:sldId id="326" r:id="rId13"/>
    <p:sldId id="327" r:id="rId14"/>
    <p:sldId id="328" r:id="rId15"/>
    <p:sldId id="329" r:id="rId16"/>
    <p:sldId id="330" r:id="rId17"/>
    <p:sldId id="331" r:id="rId18"/>
    <p:sldId id="332" r:id="rId19"/>
    <p:sldId id="333" r:id="rId20"/>
    <p:sldId id="334" r:id="rId21"/>
    <p:sldId id="335" r:id="rId22"/>
    <p:sldId id="336" r:id="rId23"/>
    <p:sldId id="303" r:id="rId24"/>
    <p:sldId id="319" r:id="rId25"/>
    <p:sldId id="305" r:id="rId26"/>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689" autoAdjust="0"/>
  </p:normalViewPr>
  <p:slideViewPr>
    <p:cSldViewPr snapToGrid="0" showGuides="1">
      <p:cViewPr varScale="1">
        <p:scale>
          <a:sx n="80" d="100"/>
          <a:sy n="80" d="100"/>
        </p:scale>
        <p:origin x="682" y="48"/>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330544B-5B37-4390-9AB5-E1B3B7FC9E0B}" type="datetimeFigureOut">
              <a:rPr lang="zh-TW" altLang="en-US" smtClean="0"/>
              <a:t>2021/4/8</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F395E3-8701-43A7-BF4D-E26252A697FA}" type="slidenum">
              <a:rPr lang="zh-TW" altLang="en-US" smtClean="0"/>
              <a:t>‹#›</a:t>
            </a:fld>
            <a:endParaRPr lang="zh-TW" altLang="en-US"/>
          </a:p>
        </p:txBody>
      </p:sp>
    </p:spTree>
    <p:extLst>
      <p:ext uri="{BB962C8B-B14F-4D97-AF65-F5344CB8AC3E}">
        <p14:creationId xmlns:p14="http://schemas.microsoft.com/office/powerpoint/2010/main" val="242564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a:t>
            </a:fld>
            <a:endParaRPr lang="zh-TW" altLang="en-US"/>
          </a:p>
        </p:txBody>
      </p:sp>
    </p:spTree>
    <p:extLst>
      <p:ext uri="{BB962C8B-B14F-4D97-AF65-F5344CB8AC3E}">
        <p14:creationId xmlns:p14="http://schemas.microsoft.com/office/powerpoint/2010/main" val="1651356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10</a:t>
            </a:fld>
            <a:endParaRPr lang="zh-TW" altLang="en-US"/>
          </a:p>
        </p:txBody>
      </p:sp>
    </p:spTree>
    <p:extLst>
      <p:ext uri="{BB962C8B-B14F-4D97-AF65-F5344CB8AC3E}">
        <p14:creationId xmlns:p14="http://schemas.microsoft.com/office/powerpoint/2010/main" val="3498076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14</a:t>
            </a:fld>
            <a:endParaRPr lang="zh-TW" altLang="en-US"/>
          </a:p>
        </p:txBody>
      </p:sp>
    </p:spTree>
    <p:extLst>
      <p:ext uri="{BB962C8B-B14F-4D97-AF65-F5344CB8AC3E}">
        <p14:creationId xmlns:p14="http://schemas.microsoft.com/office/powerpoint/2010/main" val="2860504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dirty="0" smtClean="0"/>
              <a:t>友誼的長短不僅僅與年輕駕駛員保持車道位置的能力成正比或負相關。</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21</a:t>
            </a:fld>
            <a:endParaRPr lang="zh-TW" altLang="en-US"/>
          </a:p>
        </p:txBody>
      </p:sp>
    </p:spTree>
    <p:extLst>
      <p:ext uri="{BB962C8B-B14F-4D97-AF65-F5344CB8AC3E}">
        <p14:creationId xmlns:p14="http://schemas.microsoft.com/office/powerpoint/2010/main" val="38355513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dirty="0" smtClean="0">
                <a:latin typeface="微軟正黑體" panose="020B0604030504040204" pitchFamily="34" charset="-120"/>
                <a:ea typeface="微軟正黑體" panose="020B0604030504040204" pitchFamily="34" charset="-120"/>
              </a:rPr>
              <a:t>具體來說，擁有一段能帶來更多享受、娛樂和興奮的關係，對超速有保護作用。</a:t>
            </a:r>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22</a:t>
            </a:fld>
            <a:endParaRPr lang="zh-TW" altLang="en-US"/>
          </a:p>
        </p:txBody>
      </p:sp>
    </p:spTree>
    <p:extLst>
      <p:ext uri="{BB962C8B-B14F-4D97-AF65-F5344CB8AC3E}">
        <p14:creationId xmlns:p14="http://schemas.microsoft.com/office/powerpoint/2010/main" val="1925914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2</a:t>
            </a:fld>
            <a:endParaRPr lang="zh-TW" altLang="en-US"/>
          </a:p>
        </p:txBody>
      </p:sp>
    </p:spTree>
    <p:extLst>
      <p:ext uri="{BB962C8B-B14F-4D97-AF65-F5344CB8AC3E}">
        <p14:creationId xmlns:p14="http://schemas.microsoft.com/office/powerpoint/2010/main" val="16818044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3</a:t>
            </a:fld>
            <a:endParaRPr lang="zh-TW" altLang="en-US"/>
          </a:p>
        </p:txBody>
      </p:sp>
    </p:spTree>
    <p:extLst>
      <p:ext uri="{BB962C8B-B14F-4D97-AF65-F5344CB8AC3E}">
        <p14:creationId xmlns:p14="http://schemas.microsoft.com/office/powerpoint/2010/main" val="600357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4</a:t>
            </a:fld>
            <a:endParaRPr lang="zh-TW" altLang="en-US"/>
          </a:p>
        </p:txBody>
      </p:sp>
    </p:spTree>
    <p:extLst>
      <p:ext uri="{BB962C8B-B14F-4D97-AF65-F5344CB8AC3E}">
        <p14:creationId xmlns:p14="http://schemas.microsoft.com/office/powerpoint/2010/main" val="21029602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5</a:t>
            </a:fld>
            <a:endParaRPr lang="zh-TW" altLang="en-US"/>
          </a:p>
        </p:txBody>
      </p:sp>
    </p:spTree>
    <p:extLst>
      <p:ext uri="{BB962C8B-B14F-4D97-AF65-F5344CB8AC3E}">
        <p14:creationId xmlns:p14="http://schemas.microsoft.com/office/powerpoint/2010/main" val="22287322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6</a:t>
            </a:fld>
            <a:endParaRPr lang="zh-TW" altLang="en-US"/>
          </a:p>
        </p:txBody>
      </p:sp>
    </p:spTree>
    <p:extLst>
      <p:ext uri="{BB962C8B-B14F-4D97-AF65-F5344CB8AC3E}">
        <p14:creationId xmlns:p14="http://schemas.microsoft.com/office/powerpoint/2010/main" val="10471637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342900" indent="-342900" algn="l">
              <a:lnSpc>
                <a:spcPct val="120000"/>
              </a:lnSpc>
              <a:buFont typeface="Wingdings" panose="05000000000000000000" pitchFamily="2" charset="2"/>
              <a:buChar char="Ø"/>
            </a:pPr>
            <a:r>
              <a:rPr lang="zh-TW" altLang="en-US" dirty="0" smtClean="0">
                <a:solidFill>
                  <a:srgbClr val="FF0000"/>
                </a:solidFill>
                <a:latin typeface="微軟正黑體" panose="020B0604030504040204" pitchFamily="34" charset="-120"/>
                <a:ea typeface="微軟正黑體" panose="020B0604030504040204" pitchFamily="34" charset="-120"/>
              </a:rPr>
              <a:t>車輛數據以</a:t>
            </a:r>
            <a:r>
              <a:rPr lang="en-US" altLang="zh-TW" dirty="0" smtClean="0">
                <a:solidFill>
                  <a:srgbClr val="FF0000"/>
                </a:solidFill>
                <a:latin typeface="微軟正黑體" panose="020B0604030504040204" pitchFamily="34" charset="-120"/>
                <a:ea typeface="微軟正黑體" panose="020B0604030504040204" pitchFamily="34" charset="-120"/>
              </a:rPr>
              <a:t>96Hz</a:t>
            </a:r>
            <a:r>
              <a:rPr lang="zh-TW" altLang="en-US" dirty="0" smtClean="0">
                <a:solidFill>
                  <a:srgbClr val="FF0000"/>
                </a:solidFill>
                <a:latin typeface="微軟正黑體" panose="020B0604030504040204" pitchFamily="34" charset="-120"/>
                <a:ea typeface="微軟正黑體" panose="020B0604030504040204" pitchFamily="34" charset="-120"/>
              </a:rPr>
              <a:t>的頻率連續採集</a:t>
            </a:r>
            <a:endParaRPr lang="en-US" altLang="zh-TW" dirty="0" smtClean="0">
              <a:solidFill>
                <a:srgbClr val="FF0000"/>
              </a:solidFill>
              <a:latin typeface="微軟正黑體" panose="020B0604030504040204" pitchFamily="34" charset="-120"/>
              <a:ea typeface="微軟正黑體" panose="020B0604030504040204" pitchFamily="34" charset="-120"/>
            </a:endParaRPr>
          </a:p>
          <a:p>
            <a:endParaRPr lang="zh-TW" altLang="en-US" dirty="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7</a:t>
            </a:fld>
            <a:endParaRPr lang="zh-TW" altLang="en-US"/>
          </a:p>
        </p:txBody>
      </p:sp>
    </p:spTree>
    <p:extLst>
      <p:ext uri="{BB962C8B-B14F-4D97-AF65-F5344CB8AC3E}">
        <p14:creationId xmlns:p14="http://schemas.microsoft.com/office/powerpoint/2010/main" val="2106761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8</a:t>
            </a:fld>
            <a:endParaRPr lang="zh-TW" altLang="en-US"/>
          </a:p>
        </p:txBody>
      </p:sp>
    </p:spTree>
    <p:extLst>
      <p:ext uri="{BB962C8B-B14F-4D97-AF65-F5344CB8AC3E}">
        <p14:creationId xmlns:p14="http://schemas.microsoft.com/office/powerpoint/2010/main" val="2373896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smtClean="0"/>
          </a:p>
        </p:txBody>
      </p:sp>
      <p:sp>
        <p:nvSpPr>
          <p:cNvPr id="4" name="投影片編號版面配置區 3"/>
          <p:cNvSpPr>
            <a:spLocks noGrp="1"/>
          </p:cNvSpPr>
          <p:nvPr>
            <p:ph type="sldNum" sz="quarter" idx="10"/>
          </p:nvPr>
        </p:nvSpPr>
        <p:spPr/>
        <p:txBody>
          <a:bodyPr/>
          <a:lstStyle/>
          <a:p>
            <a:fld id="{69F395E3-8701-43A7-BF4D-E26252A697FA}" type="slidenum">
              <a:rPr lang="zh-TW" altLang="en-US" smtClean="0"/>
              <a:t>9</a:t>
            </a:fld>
            <a:endParaRPr lang="zh-TW" altLang="en-US"/>
          </a:p>
        </p:txBody>
      </p:sp>
    </p:spTree>
    <p:extLst>
      <p:ext uri="{BB962C8B-B14F-4D97-AF65-F5344CB8AC3E}">
        <p14:creationId xmlns:p14="http://schemas.microsoft.com/office/powerpoint/2010/main" val="38351992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67A3A519-8A52-4BDD-9211-1C8A58154E68}" type="datetime1">
              <a:rPr lang="zh-TW" altLang="en-US" smtClean="0"/>
              <a:t>2021/4/8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7434696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F9349DA1-5841-4617-9937-B37F95958C5D}" type="datetime1">
              <a:rPr lang="zh-TW" altLang="en-US" smtClean="0"/>
              <a:t>2021/4/8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357725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7A8E3B5-8749-4012-B107-7C3C6A8BFAB4}" type="datetime1">
              <a:rPr lang="zh-TW" altLang="en-US" smtClean="0"/>
              <a:t>2021/4/8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919901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5CFF7494-9D27-49D6-9351-67B65D29E31D}" type="datetime1">
              <a:rPr lang="zh-TW" altLang="en-US" smtClean="0"/>
              <a:t>2021/4/8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087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0D1E7D5-0976-4796-9765-58105D376875}" type="datetime1">
              <a:rPr lang="zh-TW" altLang="en-US" smtClean="0"/>
              <a:t>2021/4/8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89816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16DE8285-DCD1-4876-AAE7-3BD57981D6D5}" type="datetime1">
              <a:rPr lang="zh-TW" altLang="en-US" smtClean="0"/>
              <a:t>2021/4/8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159891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29E1D2D1-AF21-4212-8A69-8758931022CC}" type="datetime1">
              <a:rPr lang="zh-TW" altLang="en-US" smtClean="0"/>
              <a:t>2021/4/8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674478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FCC5EB76-F1B5-49C4-8E51-AFF1AAFCC4AF}" type="datetime1">
              <a:rPr lang="zh-TW" altLang="en-US" smtClean="0"/>
              <a:t>2021/4/8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38703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C7BB382C-97CE-4A72-AC42-25D7B4704D47}" type="datetime1">
              <a:rPr lang="zh-TW" altLang="en-US" smtClean="0"/>
              <a:t>2021/4/8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1484967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CF429AE0-5A57-44D9-B3EE-4EBE583EDB38}" type="datetime1">
              <a:rPr lang="zh-TW" altLang="en-US" smtClean="0"/>
              <a:t>2021/4/8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273045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044B9DE8-5D67-4396-BF3F-11F17130E7B9}" type="datetime1">
              <a:rPr lang="zh-TW" altLang="en-US" smtClean="0"/>
              <a:t>2021/4/8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37839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F964E6-7141-459D-BBC2-C54153996826}" type="datetime1">
              <a:rPr lang="zh-TW" altLang="en-US" smtClean="0"/>
              <a:t>2021/4/8</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FB8EC-8959-441E-ADB3-308DB1B5389D}" type="slidenum">
              <a:rPr lang="zh-TW" altLang="en-US" smtClean="0"/>
              <a:t>‹#›</a:t>
            </a:fld>
            <a:endParaRPr lang="zh-TW" altLang="en-US"/>
          </a:p>
        </p:txBody>
      </p:sp>
    </p:spTree>
    <p:extLst>
      <p:ext uri="{BB962C8B-B14F-4D97-AF65-F5344CB8AC3E}">
        <p14:creationId xmlns:p14="http://schemas.microsoft.com/office/powerpoint/2010/main" val="32212993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320511" y="522989"/>
            <a:ext cx="11321592" cy="3443975"/>
          </a:xfrm>
          <a:ln w="57150">
            <a:solidFill>
              <a:srgbClr val="FFC000"/>
            </a:solidFill>
          </a:ln>
        </p:spPr>
        <p:txBody>
          <a:bodyPr>
            <a:normAutofit/>
          </a:bodyPr>
          <a:lstStyle/>
          <a:p>
            <a:pPr>
              <a:lnSpc>
                <a:spcPct val="130000"/>
              </a:lnSpc>
            </a:pPr>
            <a:r>
              <a:rPr lang="zh-TW" altLang="en-US" sz="4400" b="1" dirty="0">
                <a:latin typeface="微軟正黑體" panose="020B0604030504040204" pitchFamily="34" charset="-120"/>
                <a:ea typeface="微軟正黑體" panose="020B0604030504040204" pitchFamily="34" charset="-120"/>
              </a:rPr>
              <a:t>與朋友分心的駕駛</a:t>
            </a:r>
            <a:r>
              <a:rPr lang="zh-TW" altLang="en-US" sz="4400" b="1" dirty="0" smtClean="0">
                <a:latin typeface="微軟正黑體" panose="020B0604030504040204" pitchFamily="34" charset="-120"/>
                <a:ea typeface="微軟正黑體" panose="020B0604030504040204" pitchFamily="34" charset="-120"/>
              </a:rPr>
              <a:t>：</a:t>
            </a:r>
            <a:r>
              <a:rPr lang="en-US" altLang="zh-TW" sz="4400" b="1" dirty="0" smtClean="0">
                <a:latin typeface="微軟正黑體" panose="020B0604030504040204" pitchFamily="34" charset="-120"/>
                <a:ea typeface="微軟正黑體" panose="020B0604030504040204" pitchFamily="34" charset="-120"/>
              </a:rPr>
              <a:t/>
            </a:r>
            <a:br>
              <a:rPr lang="en-US" altLang="zh-TW" sz="4400" b="1" dirty="0" smtClean="0">
                <a:latin typeface="微軟正黑體" panose="020B0604030504040204" pitchFamily="34" charset="-120"/>
                <a:ea typeface="微軟正黑體" panose="020B0604030504040204" pitchFamily="34" charset="-120"/>
              </a:rPr>
            </a:br>
            <a:r>
              <a:rPr lang="zh-TW" altLang="en-US" sz="4400" b="1" dirty="0" smtClean="0">
                <a:latin typeface="微軟正黑體" panose="020B0604030504040204" pitchFamily="34" charset="-120"/>
                <a:ea typeface="微軟正黑體" panose="020B0604030504040204" pitchFamily="34" charset="-120"/>
              </a:rPr>
              <a:t>乘客</a:t>
            </a:r>
            <a:r>
              <a:rPr lang="zh-TW" altLang="en-US" sz="4400" b="1" dirty="0">
                <a:latin typeface="微軟正黑體" panose="020B0604030504040204" pitchFamily="34" charset="-120"/>
                <a:ea typeface="微軟正黑體" panose="020B0604030504040204" pitchFamily="34" charset="-120"/>
              </a:rPr>
              <a:t>和</a:t>
            </a:r>
            <a:r>
              <a:rPr lang="zh-TW" altLang="en-US" sz="4400" b="1" dirty="0" smtClean="0">
                <a:latin typeface="微軟正黑體" panose="020B0604030504040204" pitchFamily="34" charset="-120"/>
                <a:ea typeface="微軟正黑體" panose="020B0604030504040204" pitchFamily="34" charset="-120"/>
              </a:rPr>
              <a:t>駕駛分心</a:t>
            </a:r>
            <a:r>
              <a:rPr lang="zh-TW" altLang="en-US" sz="4400" b="1" dirty="0">
                <a:latin typeface="微軟正黑體" panose="020B0604030504040204" pitchFamily="34" charset="-120"/>
                <a:ea typeface="微軟正黑體" panose="020B0604030504040204" pitchFamily="34" charset="-120"/>
              </a:rPr>
              <a:t>對年輕駕駛員行為的</a:t>
            </a:r>
            <a:r>
              <a:rPr lang="zh-TW" altLang="en-US" sz="4400" b="1" dirty="0" smtClean="0">
                <a:latin typeface="微軟正黑體" panose="020B0604030504040204" pitchFamily="34" charset="-120"/>
                <a:ea typeface="微軟正黑體" panose="020B0604030504040204" pitchFamily="34" charset="-120"/>
              </a:rPr>
              <a:t>影響</a:t>
            </a:r>
            <a:r>
              <a:rPr lang="en-US" altLang="zh-TW" sz="3600" dirty="0"/>
              <a:t>Driving distracted with friends: Effect of passengers and driver distraction on young drivers’ behavior</a:t>
            </a:r>
            <a:endParaRPr lang="zh-TW" altLang="en-US" sz="3600" b="1" dirty="0"/>
          </a:p>
        </p:txBody>
      </p:sp>
      <p:sp>
        <p:nvSpPr>
          <p:cNvPr id="3" name="副標題 2"/>
          <p:cNvSpPr>
            <a:spLocks noGrp="1"/>
          </p:cNvSpPr>
          <p:nvPr>
            <p:ph type="subTitle" idx="1"/>
          </p:nvPr>
        </p:nvSpPr>
        <p:spPr>
          <a:xfrm>
            <a:off x="800394" y="4424727"/>
            <a:ext cx="9794450" cy="1186778"/>
          </a:xfrm>
        </p:spPr>
        <p:txBody>
          <a:bodyPr>
            <a:normAutofit/>
          </a:bodyPr>
          <a:lstStyle/>
          <a:p>
            <a:pPr algn="l" fontAlgn="ctr"/>
            <a:r>
              <a:rPr lang="zh-TW" altLang="en-US" dirty="0">
                <a:latin typeface="微軟正黑體" panose="020B0604030504040204" pitchFamily="34" charset="-120"/>
                <a:ea typeface="微軟正黑體" panose="020B0604030504040204" pitchFamily="34" charset="-120"/>
              </a:rPr>
              <a:t>作者</a:t>
            </a:r>
            <a:r>
              <a:rPr lang="en-US" altLang="zh-TW" dirty="0" smtClean="0">
                <a:latin typeface="微軟正黑體" panose="020B0604030504040204" pitchFamily="34" charset="-120"/>
                <a:ea typeface="微軟正黑體" panose="020B0604030504040204" pitchFamily="34" charset="-120"/>
              </a:rPr>
              <a:t>:</a:t>
            </a:r>
            <a:r>
              <a:rPr lang="en-US" altLang="zh-TW" dirty="0"/>
              <a:t>Zhang, F., </a:t>
            </a:r>
            <a:r>
              <a:rPr lang="en-US" altLang="zh-TW" dirty="0" err="1"/>
              <a:t>Mehrotra</a:t>
            </a:r>
            <a:r>
              <a:rPr lang="en-US" altLang="zh-TW" dirty="0"/>
              <a:t>, S., &amp; Roberts, S. C. (2019). </a:t>
            </a:r>
            <a:endParaRPr lang="en-US" altLang="zh-TW" dirty="0" smtClean="0"/>
          </a:p>
          <a:p>
            <a:pPr algn="l" fontAlgn="ctr"/>
            <a:r>
              <a:rPr lang="zh-TW" altLang="en-US" dirty="0" smtClean="0">
                <a:latin typeface="微軟正黑體" panose="020B0604030504040204" pitchFamily="34" charset="-120"/>
                <a:ea typeface="微軟正黑體" panose="020B0604030504040204" pitchFamily="34" charset="-120"/>
              </a:rPr>
              <a:t>期刊</a:t>
            </a:r>
            <a:r>
              <a:rPr lang="en-US" altLang="zh-TW" dirty="0" smtClean="0"/>
              <a:t>:</a:t>
            </a:r>
            <a:r>
              <a:rPr lang="en-US" altLang="zh-TW" i="1" dirty="0" smtClean="0"/>
              <a:t>Accident </a:t>
            </a:r>
            <a:r>
              <a:rPr lang="en-US" altLang="zh-TW" i="1" dirty="0"/>
              <a:t>Analysis &amp; Prevention</a:t>
            </a:r>
            <a:r>
              <a:rPr lang="en-US" altLang="zh-TW" dirty="0"/>
              <a:t>, </a:t>
            </a:r>
            <a:r>
              <a:rPr lang="en-US" altLang="zh-TW" i="1" dirty="0"/>
              <a:t>132</a:t>
            </a:r>
            <a:r>
              <a:rPr lang="en-US" altLang="zh-TW" dirty="0"/>
              <a:t>, 105246.</a:t>
            </a:r>
            <a:endParaRPr lang="nn-NO" altLang="zh-TW" dirty="0">
              <a:latin typeface="微軟正黑體" panose="020B0604030504040204" pitchFamily="34" charset="-120"/>
              <a:ea typeface="微軟正黑體" panose="020B0604030504040204" pitchFamily="34" charset="-120"/>
            </a:endParaRPr>
          </a:p>
        </p:txBody>
      </p:sp>
      <p:sp>
        <p:nvSpPr>
          <p:cNvPr id="7" name="投影片編號版面配置區 6"/>
          <p:cNvSpPr>
            <a:spLocks noGrp="1"/>
          </p:cNvSpPr>
          <p:nvPr>
            <p:ph type="sldNum" sz="quarter" idx="12"/>
          </p:nvPr>
        </p:nvSpPr>
        <p:spPr/>
        <p:txBody>
          <a:bodyPr/>
          <a:lstStyle/>
          <a:p>
            <a:fld id="{044FB8EC-8959-441E-ADB3-308DB1B5389D}" type="slidenum">
              <a:rPr lang="zh-TW" altLang="en-US" smtClean="0"/>
              <a:t>1</a:t>
            </a:fld>
            <a:endParaRPr lang="zh-TW" altLang="en-US"/>
          </a:p>
        </p:txBody>
      </p:sp>
      <p:sp>
        <p:nvSpPr>
          <p:cNvPr id="4" name="矩形 3"/>
          <p:cNvSpPr/>
          <p:nvPr/>
        </p:nvSpPr>
        <p:spPr>
          <a:xfrm>
            <a:off x="800394" y="5657671"/>
            <a:ext cx="8210256" cy="1200329"/>
          </a:xfrm>
          <a:prstGeom prst="rect">
            <a:avLst/>
          </a:prstGeom>
        </p:spPr>
        <p:txBody>
          <a:bodyPr wrap="square">
            <a:spAutoFit/>
          </a:bodyPr>
          <a:lstStyle/>
          <a:p>
            <a:r>
              <a:rPr lang="en-US" altLang="zh-TW" sz="2400" dirty="0">
                <a:latin typeface="微軟正黑體" panose="020B0604030504040204" pitchFamily="34" charset="-120"/>
                <a:ea typeface="微軟正黑體" panose="020B0604030504040204" pitchFamily="34" charset="-120"/>
              </a:rPr>
              <a:t>Driver distraction</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Driving </a:t>
            </a:r>
            <a:r>
              <a:rPr lang="en-US" altLang="zh-TW" sz="2400" dirty="0">
                <a:latin typeface="微軟正黑體" panose="020B0604030504040204" pitchFamily="34" charset="-120"/>
                <a:ea typeface="微軟正黑體" panose="020B0604030504040204" pitchFamily="34" charset="-120"/>
              </a:rPr>
              <a:t>performance</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Passengers</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r>
              <a:rPr lang="en-US" altLang="zh-TW" sz="2400" dirty="0">
                <a:latin typeface="微軟正黑體" panose="020B0604030504040204" pitchFamily="34" charset="-120"/>
                <a:ea typeface="微軟正黑體" panose="020B0604030504040204" pitchFamily="34" charset="-120"/>
              </a:rPr>
              <a:t>Social support</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Young </a:t>
            </a:r>
            <a:r>
              <a:rPr lang="en-US" altLang="zh-TW" sz="2400" dirty="0">
                <a:latin typeface="微軟正黑體" panose="020B0604030504040204" pitchFamily="34" charset="-120"/>
                <a:ea typeface="微軟正黑體" panose="020B0604030504040204" pitchFamily="34" charset="-120"/>
              </a:rPr>
              <a:t>drivers</a:t>
            </a:r>
            <a:r>
              <a:rPr lang="zh-TW" altLang="en-US" sz="2400" dirty="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r>
              <a:rPr lang="zh-TW" altLang="en-US" sz="2400" dirty="0">
                <a:latin typeface="微軟正黑體" panose="020B0604030504040204" pitchFamily="34" charset="-120"/>
                <a:ea typeface="微軟正黑體" panose="020B0604030504040204" pitchFamily="34" charset="-120"/>
              </a:rPr>
              <a:t>駕駛員</a:t>
            </a:r>
            <a:r>
              <a:rPr lang="zh-TW" altLang="en-US" sz="2400" dirty="0" smtClean="0">
                <a:latin typeface="微軟正黑體" panose="020B0604030504040204" pitchFamily="34" charset="-120"/>
                <a:ea typeface="微軟正黑體" panose="020B0604030504040204" pitchFamily="34" charset="-120"/>
              </a:rPr>
              <a:t>分心、駕駛表現、</a:t>
            </a:r>
            <a:r>
              <a:rPr lang="zh-TW" altLang="en-US" sz="2400" dirty="0" smtClean="0">
                <a:latin typeface="微軟正黑體" panose="020B0604030504040204" pitchFamily="34" charset="-120"/>
                <a:ea typeface="微軟正黑體" panose="020B0604030504040204" pitchFamily="34" charset="-120"/>
              </a:rPr>
              <a:t>乘客、</a:t>
            </a:r>
            <a:r>
              <a:rPr lang="zh-TW" altLang="en-US" sz="2400" dirty="0" smtClean="0">
                <a:latin typeface="微軟正黑體" panose="020B0604030504040204" pitchFamily="34" charset="-120"/>
                <a:ea typeface="微軟正黑體" panose="020B0604030504040204" pitchFamily="34" charset="-120"/>
              </a:rPr>
              <a:t>社會支持、年輕</a:t>
            </a:r>
            <a:r>
              <a:rPr lang="zh-TW" altLang="en-US" sz="2400" dirty="0">
                <a:latin typeface="微軟正黑體" panose="020B0604030504040204" pitchFamily="34" charset="-120"/>
                <a:ea typeface="微軟正黑體" panose="020B0604030504040204" pitchFamily="34" charset="-120"/>
              </a:rPr>
              <a:t>司機</a:t>
            </a:r>
          </a:p>
        </p:txBody>
      </p:sp>
      <p:sp>
        <p:nvSpPr>
          <p:cNvPr id="6" name="矩形 5"/>
          <p:cNvSpPr/>
          <p:nvPr/>
        </p:nvSpPr>
        <p:spPr>
          <a:xfrm>
            <a:off x="9824300" y="5965448"/>
            <a:ext cx="2232582" cy="892552"/>
          </a:xfrm>
          <a:prstGeom prst="rect">
            <a:avLst/>
          </a:prstGeom>
        </p:spPr>
        <p:txBody>
          <a:bodyPr wrap="square">
            <a:spAutoFit/>
          </a:bodyPr>
          <a:lstStyle/>
          <a:p>
            <a:pPr>
              <a:lnSpc>
                <a:spcPct val="130000"/>
              </a:lnSpc>
            </a:pPr>
            <a:r>
              <a:rPr lang="zh-TW" altLang="en-US" sz="2000" dirty="0" smtClean="0">
                <a:latin typeface="微軟正黑體" panose="020B0604030504040204" pitchFamily="34" charset="-120"/>
                <a:ea typeface="微軟正黑體" panose="020B0604030504040204" pitchFamily="34" charset="-120"/>
              </a:rPr>
              <a:t>指導老師</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柳永青</a:t>
            </a:r>
            <a:endParaRPr lang="en-US" altLang="zh-TW" sz="2000" dirty="0" smtClean="0">
              <a:latin typeface="微軟正黑體" panose="020B0604030504040204" pitchFamily="34" charset="-120"/>
              <a:ea typeface="微軟正黑體" panose="020B0604030504040204" pitchFamily="34" charset="-120"/>
            </a:endParaRPr>
          </a:p>
          <a:p>
            <a:pPr>
              <a:lnSpc>
                <a:spcPct val="130000"/>
              </a:lnSpc>
            </a:pPr>
            <a:r>
              <a:rPr lang="zh-TW" altLang="en-US" sz="2000" dirty="0" smtClean="0">
                <a:latin typeface="微軟正黑體" panose="020B0604030504040204" pitchFamily="34" charset="-120"/>
                <a:ea typeface="微軟正黑體" panose="020B0604030504040204" pitchFamily="34" charset="-120"/>
              </a:rPr>
              <a:t>報告人</a:t>
            </a:r>
            <a:r>
              <a:rPr lang="en-US" altLang="zh-TW" sz="2000" dirty="0" smtClean="0">
                <a:latin typeface="微軟正黑體" panose="020B0604030504040204" pitchFamily="34" charset="-120"/>
                <a:ea typeface="微軟正黑體" panose="020B0604030504040204" pitchFamily="34" charset="-120"/>
              </a:rPr>
              <a:t>:</a:t>
            </a:r>
            <a:r>
              <a:rPr lang="zh-TW" altLang="en-US" sz="2000" dirty="0" smtClean="0">
                <a:latin typeface="微軟正黑體" panose="020B0604030504040204" pitchFamily="34" charset="-120"/>
                <a:ea typeface="微軟正黑體" panose="020B0604030504040204" pitchFamily="34" charset="-120"/>
              </a:rPr>
              <a:t>蔡培詩</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7833415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0550" y="1384301"/>
            <a:ext cx="11233560" cy="3552558"/>
          </a:xfrm>
        </p:spPr>
        <p:txBody>
          <a:bodyPr>
            <a:noAutofit/>
          </a:bodyPr>
          <a:lstStyle/>
          <a:p>
            <a:pPr marL="342900" indent="-342900" algn="l">
              <a:lnSpc>
                <a:spcPct val="125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認知</a:t>
            </a:r>
            <a:r>
              <a:rPr lang="zh-TW" altLang="en-US" dirty="0">
                <a:latin typeface="微軟正黑體" panose="020B0604030504040204" pitchFamily="34" charset="-120"/>
                <a:ea typeface="微軟正黑體" panose="020B0604030504040204" pitchFamily="34" charset="-120"/>
              </a:rPr>
              <a:t>任務有兩種版本</a:t>
            </a:r>
            <a:r>
              <a:rPr lang="zh-TW" altLang="en-US" dirty="0" smtClean="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1.</a:t>
            </a:r>
            <a:r>
              <a:rPr lang="zh-TW" altLang="en-US" dirty="0" smtClean="0">
                <a:latin typeface="微軟正黑體" panose="020B0604030504040204" pitchFamily="34" charset="-120"/>
                <a:ea typeface="微軟正黑體" panose="020B0604030504040204" pitchFamily="34" charset="-120"/>
              </a:rPr>
              <a:t>參與者</a:t>
            </a:r>
            <a:r>
              <a:rPr lang="zh-TW" altLang="en-US" b="1" dirty="0">
                <a:latin typeface="微軟正黑體" panose="020B0604030504040204" pitchFamily="34" charset="-120"/>
                <a:ea typeface="微軟正黑體" panose="020B0604030504040204" pitchFamily="34" charset="-120"/>
              </a:rPr>
              <a:t>獨自駕駛</a:t>
            </a:r>
            <a:r>
              <a:rPr lang="zh-TW" altLang="en-US" dirty="0">
                <a:latin typeface="微軟正黑體" panose="020B0604030504040204" pitchFamily="34" charset="-120"/>
                <a:ea typeface="微軟正黑體" panose="020B0604030504040204" pitchFamily="34" charset="-120"/>
              </a:rPr>
              <a:t>（無乘客</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2.</a:t>
            </a:r>
            <a:r>
              <a:rPr lang="zh-TW" altLang="en-US" b="1" dirty="0" smtClean="0">
                <a:latin typeface="微軟正黑體" panose="020B0604030504040204" pitchFamily="34" charset="-120"/>
                <a:ea typeface="微軟正黑體" panose="020B0604030504040204" pitchFamily="34" charset="-120"/>
              </a:rPr>
              <a:t>參與者</a:t>
            </a:r>
            <a:r>
              <a:rPr lang="zh-TW" altLang="en-US" b="1" dirty="0">
                <a:latin typeface="微軟正黑體" panose="020B0604030504040204" pitchFamily="34" charset="-120"/>
                <a:ea typeface="微軟正黑體" panose="020B0604030504040204" pitchFamily="34" charset="-120"/>
              </a:rPr>
              <a:t>與</a:t>
            </a:r>
            <a:r>
              <a:rPr lang="zh-TW" altLang="en-US" b="1" dirty="0" smtClean="0">
                <a:latin typeface="微軟正黑體" panose="020B0604030504040204" pitchFamily="34" charset="-120"/>
                <a:ea typeface="微軟正黑體" panose="020B0604030504040204" pitchFamily="34" charset="-120"/>
              </a:rPr>
              <a:t>乘客</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5000"/>
              </a:lnSpc>
              <a:buFont typeface="Wingdings" panose="05000000000000000000" pitchFamily="2" charset="2"/>
              <a:buChar char="Ø"/>
            </a:pPr>
            <a:r>
              <a:rPr lang="en-US" altLang="zh-TW" b="1" dirty="0" smtClean="0">
                <a:latin typeface="微軟正黑體" panose="020B0604030504040204" pitchFamily="34" charset="-120"/>
                <a:ea typeface="微軟正黑體" panose="020B0604030504040204" pitchFamily="34" charset="-120"/>
              </a:rPr>
              <a:t>1.</a:t>
            </a:r>
            <a:r>
              <a:rPr lang="zh-TW" altLang="en-US" b="1" dirty="0" smtClean="0">
                <a:latin typeface="微軟正黑體" panose="020B0604030504040204" pitchFamily="34" charset="-120"/>
                <a:ea typeface="微軟正黑體" panose="020B0604030504040204" pitchFamily="34" charset="-120"/>
              </a:rPr>
              <a:t>獨自</a:t>
            </a:r>
            <a:r>
              <a:rPr lang="zh-TW" altLang="en-US" b="1" dirty="0">
                <a:latin typeface="微軟正黑體" panose="020B0604030504040204" pitchFamily="34" charset="-120"/>
                <a:ea typeface="微軟正黑體" panose="020B0604030504040204" pitchFamily="34" charset="-120"/>
              </a:rPr>
              <a:t>駕駛</a:t>
            </a:r>
            <a:endParaRPr lang="en-US" altLang="zh-TW" b="1" dirty="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認知分心任務要求參與者聽航班信息，並根據這些信息回答兩個</a:t>
            </a:r>
            <a:r>
              <a:rPr lang="zh-TW" altLang="en-US" dirty="0" smtClean="0">
                <a:latin typeface="微軟正黑體" panose="020B0604030504040204" pitchFamily="34" charset="-120"/>
                <a:ea typeface="微軟正黑體" panose="020B0604030504040204" pitchFamily="34" charset="-120"/>
              </a:rPr>
              <a:t>問題</a:t>
            </a:r>
            <a:endParaRPr lang="en-US" altLang="zh-TW" dirty="0" smtClean="0">
              <a:latin typeface="微軟正黑體" panose="020B0604030504040204" pitchFamily="34" charset="-120"/>
              <a:ea typeface="微軟正黑體" panose="020B0604030504040204" pitchFamily="34" charset="-120"/>
            </a:endParaRPr>
          </a:p>
          <a:p>
            <a:pPr algn="l">
              <a:lnSpc>
                <a:spcPct val="125000"/>
              </a:lnSpc>
            </a:pPr>
            <a:r>
              <a:rPr lang="zh-TW" altLang="en-US" dirty="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Angell et al.</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2006</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25000"/>
              </a:lnSpc>
              <a:buFont typeface="Wingdings" panose="05000000000000000000" pitchFamily="2" charset="2"/>
              <a:buChar char="Ø"/>
            </a:pPr>
            <a:r>
              <a:rPr lang="en-US" altLang="zh-TW" b="1" dirty="0">
                <a:latin typeface="微軟正黑體" panose="020B0604030504040204" pitchFamily="34" charset="-120"/>
                <a:ea typeface="微軟正黑體" panose="020B0604030504040204" pitchFamily="34" charset="-120"/>
              </a:rPr>
              <a:t>2.</a:t>
            </a:r>
            <a:r>
              <a:rPr lang="zh-TW" altLang="en-US" b="1" dirty="0">
                <a:latin typeface="微軟正黑體" panose="020B0604030504040204" pitchFamily="34" charset="-120"/>
                <a:ea typeface="微軟正黑體" panose="020B0604030504040204" pitchFamily="34" charset="-120"/>
              </a:rPr>
              <a:t>參與者與乘客一起</a:t>
            </a:r>
            <a:endParaRPr lang="en-US" altLang="zh-TW" b="1" dirty="0">
              <a:latin typeface="微軟正黑體" panose="020B0604030504040204" pitchFamily="34" charset="-120"/>
              <a:ea typeface="微軟正黑體" panose="020B0604030504040204" pitchFamily="34" charset="-120"/>
            </a:endParaRPr>
          </a:p>
          <a:p>
            <a:pPr marL="342900" indent="-342900" algn="l">
              <a:lnSpc>
                <a:spcPct val="125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認知</a:t>
            </a:r>
            <a:r>
              <a:rPr lang="zh-TW" altLang="en-US" dirty="0">
                <a:latin typeface="微軟正黑體" panose="020B0604030504040204" pitchFamily="34" charset="-120"/>
                <a:ea typeface="微軟正黑體" panose="020B0604030504040204" pitchFamily="34" charset="-120"/>
              </a:rPr>
              <a:t>任務</a:t>
            </a:r>
            <a:r>
              <a:rPr lang="zh-TW" altLang="en-US" dirty="0" smtClean="0">
                <a:latin typeface="微軟正黑體" panose="020B0604030504040204" pitchFamily="34" charset="-120"/>
                <a:ea typeface="微軟正黑體" panose="020B0604030504040204" pitchFamily="34" charset="-120"/>
              </a:rPr>
              <a:t>要求</a:t>
            </a:r>
            <a:r>
              <a:rPr lang="zh-TW" altLang="en-US" dirty="0">
                <a:latin typeface="微軟正黑體" panose="020B0604030504040204" pitchFamily="34" charset="-120"/>
                <a:ea typeface="微軟正黑體" panose="020B0604030504040204" pitchFamily="34" charset="-120"/>
              </a:rPr>
              <a:t>駕駛員和乘客玩一個單詞或</a:t>
            </a:r>
            <a:r>
              <a:rPr lang="zh-TW" altLang="en-US" dirty="0" smtClean="0">
                <a:latin typeface="微軟正黑體" panose="020B0604030504040204" pitchFamily="34" charset="-120"/>
                <a:ea typeface="微軟正黑體" panose="020B0604030504040204" pitchFamily="34" charset="-120"/>
              </a:rPr>
              <a:t>數字</a:t>
            </a:r>
            <a:r>
              <a:rPr lang="en-US" altLang="zh-TW" dirty="0" smtClean="0">
                <a:latin typeface="微軟正黑體" panose="020B0604030504040204" pitchFamily="34" charset="-120"/>
                <a:ea typeface="微軟正黑體" panose="020B0604030504040204" pitchFamily="34" charset="-120"/>
              </a:rPr>
              <a:t>n-back </a:t>
            </a:r>
            <a:r>
              <a:rPr lang="en-US" altLang="zh-TW" dirty="0">
                <a:latin typeface="微軟正黑體" panose="020B0604030504040204" pitchFamily="34" charset="-120"/>
                <a:ea typeface="微軟正黑體" panose="020B0604030504040204" pitchFamily="34" charset="-120"/>
              </a:rPr>
              <a:t>task (Reimer et al., 2014</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25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競爭性</a:t>
            </a:r>
            <a:r>
              <a:rPr lang="zh-TW" altLang="en-US" dirty="0">
                <a:latin typeface="微軟正黑體" panose="020B0604030504040204" pitchFamily="34" charset="-120"/>
                <a:ea typeface="微軟正黑體" panose="020B0604030504040204" pitchFamily="34" charset="-120"/>
              </a:rPr>
              <a:t>口頭任務</a:t>
            </a:r>
            <a:r>
              <a:rPr lang="en-US" altLang="zh-TW" dirty="0">
                <a:latin typeface="微軟正黑體" panose="020B0604030504040204" pitchFamily="34" charset="-120"/>
                <a:ea typeface="微軟正黑體" panose="020B0604030504040204" pitchFamily="34" charset="-120"/>
              </a:rPr>
              <a:t> (</a:t>
            </a:r>
            <a:r>
              <a:rPr lang="en-US" altLang="zh-TW" dirty="0" err="1">
                <a:latin typeface="微軟正黑體" panose="020B0604030504040204" pitchFamily="34" charset="-120"/>
                <a:ea typeface="微軟正黑體" panose="020B0604030504040204" pitchFamily="34" charset="-120"/>
              </a:rPr>
              <a:t>Crundall</a:t>
            </a:r>
            <a:r>
              <a:rPr lang="en-US" altLang="zh-TW" dirty="0">
                <a:latin typeface="微軟正黑體" panose="020B0604030504040204" pitchFamily="34" charset="-120"/>
                <a:ea typeface="微軟正黑體" panose="020B0604030504040204" pitchFamily="34" charset="-120"/>
              </a:rPr>
              <a:t> et al., 2005</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一個參與者說了一個單詞。然後下一個參與者說第一個單詞，並加上他們自己的單詞。這個任務繼續下去，因此形成了一個單詞鏈</a:t>
            </a:r>
            <a:r>
              <a:rPr lang="zh-TW" altLang="en-US"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共</a:t>
            </a:r>
            <a:r>
              <a:rPr lang="zh-TW" altLang="en-US" dirty="0" smtClean="0">
                <a:latin typeface="微軟正黑體" panose="020B0604030504040204" pitchFamily="34" charset="-120"/>
                <a:ea typeface="微軟正黑體" panose="020B0604030504040204" pitchFamily="34" charset="-120"/>
              </a:rPr>
              <a:t>為</a:t>
            </a:r>
            <a:r>
              <a:rPr lang="en-US" altLang="zh-TW" dirty="0">
                <a:latin typeface="微軟正黑體" panose="020B0604030504040204" pitchFamily="34" charset="-120"/>
                <a:ea typeface="微軟正黑體" panose="020B0604030504040204" pitchFamily="34" charset="-120"/>
              </a:rPr>
              <a:t>45s</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10</a:t>
            </a:fld>
            <a:endParaRPr lang="zh-TW" altLang="en-US"/>
          </a:p>
        </p:txBody>
      </p:sp>
      <p:sp>
        <p:nvSpPr>
          <p:cNvPr id="8" name="標題 1"/>
          <p:cNvSpPr txBox="1">
            <a:spLocks/>
          </p:cNvSpPr>
          <p:nvPr/>
        </p:nvSpPr>
        <p:spPr>
          <a:xfrm>
            <a:off x="590550" y="0"/>
            <a:ext cx="2790826"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4400" b="1" dirty="0">
                <a:latin typeface="微軟正黑體" panose="020B0604030504040204" pitchFamily="34" charset="-120"/>
                <a:ea typeface="微軟正黑體" panose="020B0604030504040204" pitchFamily="34" charset="-120"/>
              </a:rPr>
              <a:t>認知</a:t>
            </a:r>
            <a:r>
              <a:rPr lang="zh-TW" altLang="en-US" sz="4400" b="1" dirty="0" smtClean="0">
                <a:latin typeface="微軟正黑體" panose="020B0604030504040204" pitchFamily="34" charset="-120"/>
                <a:ea typeface="微軟正黑體" panose="020B0604030504040204" pitchFamily="34" charset="-120"/>
              </a:rPr>
              <a:t>任務</a:t>
            </a:r>
            <a:endParaRPr lang="zh-TW" altLang="en-US" sz="44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620366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自變量</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11</a:t>
            </a:fld>
            <a:endParaRPr lang="zh-TW" altLang="en-US" dirty="0"/>
          </a:p>
        </p:txBody>
      </p:sp>
      <p:sp>
        <p:nvSpPr>
          <p:cNvPr id="8" name="矩形 7"/>
          <p:cNvSpPr/>
          <p:nvPr/>
        </p:nvSpPr>
        <p:spPr>
          <a:xfrm>
            <a:off x="785988" y="1125734"/>
            <a:ext cx="10872611" cy="2012859"/>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乘客</a:t>
            </a:r>
            <a:r>
              <a:rPr lang="zh-TW" altLang="en-US" sz="2400" dirty="0">
                <a:latin typeface="微軟正黑體" panose="020B0604030504040204" pitchFamily="34" charset="-120"/>
                <a:ea typeface="微軟正黑體" panose="020B0604030504040204" pitchFamily="34" charset="-120"/>
              </a:rPr>
              <a:t>狀態</a:t>
            </a:r>
            <a:r>
              <a:rPr lang="en-US" altLang="zh-TW" sz="2400" dirty="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有</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無一個</a:t>
            </a:r>
            <a:r>
              <a:rPr lang="zh-TW" altLang="en-US" sz="2400" dirty="0">
                <a:latin typeface="微軟正黑體" panose="020B0604030504040204" pitchFamily="34" charset="-120"/>
                <a:ea typeface="微軟正黑體" panose="020B0604030504040204" pitchFamily="34" charset="-120"/>
              </a:rPr>
              <a:t>乘客</a:t>
            </a:r>
            <a:r>
              <a:rPr lang="en-US" altLang="zh-TW" sz="2400" dirty="0" smtClean="0">
                <a:latin typeface="微軟正黑體" panose="020B0604030504040204" pitchFamily="34" charset="-120"/>
                <a:ea typeface="微軟正黑體" panose="020B0604030504040204" pitchFamily="34" charset="-120"/>
              </a:rPr>
              <a:t>),</a:t>
            </a: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駕駛</a:t>
            </a:r>
            <a:r>
              <a:rPr lang="zh-TW" altLang="en-US" sz="2400" dirty="0" smtClean="0">
                <a:latin typeface="微軟正黑體" panose="020B0604030504040204" pitchFamily="34" charset="-120"/>
                <a:ea typeface="微軟正黑體" panose="020B0604030504040204" pitchFamily="34" charset="-120"/>
              </a:rPr>
              <a:t>分心</a:t>
            </a:r>
            <a:r>
              <a:rPr lang="en-US" altLang="zh-TW" sz="2400" dirty="0">
                <a:latin typeface="微軟正黑體" panose="020B0604030504040204" pitchFamily="34" charset="-120"/>
                <a:ea typeface="微軟正黑體" panose="020B0604030504040204" pitchFamily="34" charset="-120"/>
              </a:rPr>
              <a:t>(no distraction, visual, cognitive, and combined</a:t>
            </a:r>
            <a:r>
              <a:rPr lang="en-US" altLang="zh-TW" sz="2400" dirty="0" smtClean="0">
                <a:latin typeface="微軟正黑體" panose="020B0604030504040204" pitchFamily="34" charset="-120"/>
                <a:ea typeface="微軟正黑體" panose="020B0604030504040204" pitchFamily="34" charset="-120"/>
              </a:rPr>
              <a:t>),</a:t>
            </a: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駕駛</a:t>
            </a:r>
            <a:r>
              <a:rPr lang="zh-TW" altLang="en-US" sz="2400" dirty="0" smtClean="0">
                <a:latin typeface="微軟正黑體" panose="020B0604030504040204" pitchFamily="34" charset="-120"/>
                <a:ea typeface="微軟正黑體" panose="020B0604030504040204" pitchFamily="34" charset="-120"/>
              </a:rPr>
              <a:t>性別</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男性或女性</a:t>
            </a:r>
            <a:r>
              <a:rPr lang="en-US" altLang="zh-TW" sz="2400" dirty="0" smtClean="0">
                <a:latin typeface="微軟正黑體" panose="020B0604030504040204" pitchFamily="34" charset="-120"/>
                <a:ea typeface="微軟正黑體" panose="020B0604030504040204" pitchFamily="34" charset="-120"/>
              </a:rPr>
              <a:t>),</a:t>
            </a:r>
          </a:p>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刺激陪伴</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數值範圍從</a:t>
            </a:r>
            <a:r>
              <a:rPr lang="en-US" altLang="zh-TW" sz="2400" dirty="0">
                <a:latin typeface="微軟正黑體" panose="020B0604030504040204" pitchFamily="34" charset="-120"/>
                <a:ea typeface="微軟正黑體" panose="020B0604030504040204" pitchFamily="34" charset="-120"/>
              </a:rPr>
              <a:t>0</a:t>
            </a:r>
            <a:r>
              <a:rPr lang="zh-TW" altLang="en-US" sz="2400" dirty="0">
                <a:latin typeface="微軟正黑體" panose="020B0604030504040204" pitchFamily="34" charset="-120"/>
                <a:ea typeface="微軟正黑體" panose="020B0604030504040204" pitchFamily="34" charset="-120"/>
              </a:rPr>
              <a:t>到</a:t>
            </a:r>
            <a:r>
              <a:rPr lang="en-US" altLang="zh-TW" sz="2400" dirty="0">
                <a:latin typeface="微軟正黑體" panose="020B0604030504040204" pitchFamily="34" charset="-120"/>
                <a:ea typeface="微軟正黑體" panose="020B0604030504040204" pitchFamily="34" charset="-120"/>
              </a:rPr>
              <a:t>8</a:t>
            </a:r>
            <a:r>
              <a:rPr lang="zh-TW" altLang="en-US" sz="2400" dirty="0" smtClean="0">
                <a:latin typeface="微軟正黑體" panose="020B0604030504040204" pitchFamily="34" charset="-120"/>
                <a:ea typeface="微軟正黑體" panose="020B0604030504040204" pitchFamily="34" charset="-120"/>
              </a:rPr>
              <a:t>個</a:t>
            </a:r>
            <a:r>
              <a:rPr lang="en-US" altLang="zh-TW" sz="2400" dirty="0" smtClean="0">
                <a:latin typeface="微軟正黑體" panose="020B0604030504040204" pitchFamily="34" charset="-120"/>
                <a:ea typeface="微軟正黑體" panose="020B0604030504040204" pitchFamily="34" charset="-120"/>
              </a:rPr>
              <a:t>),</a:t>
            </a:r>
          </a:p>
        </p:txBody>
      </p:sp>
      <p:pic>
        <p:nvPicPr>
          <p:cNvPr id="12" name="Picture 2" descr="https://ars.els-cdn.com/content/image/1-s2.0-S0001457518307085-gr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9206" y="2523434"/>
            <a:ext cx="5128419" cy="4083741"/>
          </a:xfrm>
          <a:prstGeom prst="rect">
            <a:avLst/>
          </a:prstGeom>
          <a:noFill/>
          <a:extLst>
            <a:ext uri="{909E8E84-426E-40DD-AFC4-6F175D3DCCD1}">
              <a14:hiddenFill xmlns:a14="http://schemas.microsoft.com/office/drawing/2010/main">
                <a:solidFill>
                  <a:srgbClr val="FFFFFF"/>
                </a:solidFill>
              </a14:hiddenFill>
            </a:ext>
          </a:extLst>
        </p:spPr>
      </p:pic>
      <p:sp>
        <p:nvSpPr>
          <p:cNvPr id="3" name="矩形 2"/>
          <p:cNvSpPr/>
          <p:nvPr/>
        </p:nvSpPr>
        <p:spPr>
          <a:xfrm>
            <a:off x="785988" y="4429810"/>
            <a:ext cx="4297207" cy="1569660"/>
          </a:xfrm>
          <a:prstGeom prst="rect">
            <a:avLst/>
          </a:prstGeom>
        </p:spPr>
        <p:txBody>
          <a:bodyPr wrap="square">
            <a:spAutoFit/>
          </a:bodyPr>
          <a:lstStyle/>
          <a:p>
            <a:r>
              <a:rPr lang="zh-TW" altLang="en-US" sz="2400" dirty="0">
                <a:latin typeface="微軟正黑體" panose="020B0604030504040204" pitchFamily="34" charset="-120"/>
                <a:ea typeface="微軟正黑體" panose="020B0604030504040204" pitchFamily="34" charset="-120"/>
              </a:rPr>
              <a:t>刺激性的陪伴是指一起做一些能引起享受、娛樂和興奮的事情</a:t>
            </a:r>
            <a:r>
              <a:rPr lang="zh-TW" altLang="en-US" sz="2400" dirty="0" smtClean="0">
                <a:latin typeface="微軟正黑體" panose="020B0604030504040204" pitchFamily="34" charset="-120"/>
                <a:ea typeface="微軟正黑體" panose="020B0604030504040204" pitchFamily="34" charset="-120"/>
              </a:rPr>
              <a:t>。似乎</a:t>
            </a:r>
            <a:r>
              <a:rPr lang="zh-TW" altLang="en-US" sz="2400" dirty="0">
                <a:latin typeface="微軟正黑體" panose="020B0604030504040204" pitchFamily="34" charset="-120"/>
                <a:ea typeface="微軟正黑體" panose="020B0604030504040204" pitchFamily="34" charset="-120"/>
              </a:rPr>
              <a:t>是所有年齡段朋友的重要期望。</a:t>
            </a:r>
          </a:p>
        </p:txBody>
      </p:sp>
    </p:spTree>
    <p:extLst>
      <p:ext uri="{BB962C8B-B14F-4D97-AF65-F5344CB8AC3E}">
        <p14:creationId xmlns:p14="http://schemas.microsoft.com/office/powerpoint/2010/main" val="2554314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a:latin typeface="微軟正黑體" panose="020B0604030504040204" pitchFamily="34" charset="-120"/>
                <a:ea typeface="微軟正黑體" panose="020B0604030504040204" pitchFamily="34" charset="-120"/>
              </a:rPr>
              <a:t>自變量</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12</a:t>
            </a:fld>
            <a:endParaRPr lang="zh-TW" altLang="en-US" dirty="0"/>
          </a:p>
        </p:txBody>
      </p:sp>
      <p:sp>
        <p:nvSpPr>
          <p:cNvPr id="8" name="矩形 7"/>
          <p:cNvSpPr/>
          <p:nvPr/>
        </p:nvSpPr>
        <p:spPr>
          <a:xfrm>
            <a:off x="213675" y="1452654"/>
            <a:ext cx="5776737" cy="2012859"/>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友誼時間</a:t>
            </a:r>
            <a:r>
              <a:rPr lang="en-US" altLang="zh-TW" sz="2400" dirty="0" smtClean="0">
                <a:latin typeface="微軟正黑體" panose="020B0604030504040204" pitchFamily="34" charset="-120"/>
                <a:ea typeface="微軟正黑體" panose="020B0604030504040204" pitchFamily="34" charset="-120"/>
              </a:rPr>
              <a:t>(&lt; </a:t>
            </a:r>
            <a:r>
              <a:rPr lang="en-US" altLang="zh-TW" sz="2400" dirty="0">
                <a:latin typeface="微軟正黑體" panose="020B0604030504040204" pitchFamily="34" charset="-120"/>
                <a:ea typeface="微軟正黑體" panose="020B0604030504040204" pitchFamily="34" charset="-120"/>
              </a:rPr>
              <a:t>6</a:t>
            </a:r>
            <a:r>
              <a:rPr lang="zh-TW" altLang="en-US" sz="2400" dirty="0">
                <a:latin typeface="微軟正黑體" panose="020B0604030504040204" pitchFamily="34" charset="-120"/>
                <a:ea typeface="微軟正黑體" panose="020B0604030504040204" pitchFamily="34" charset="-120"/>
              </a:rPr>
              <a:t>個月</a:t>
            </a:r>
            <a:r>
              <a:rPr lang="en-US" altLang="zh-TW" sz="2400" dirty="0">
                <a:latin typeface="微軟正黑體" panose="020B0604030504040204" pitchFamily="34" charset="-120"/>
                <a:ea typeface="微軟正黑體" panose="020B0604030504040204" pitchFamily="34" charset="-120"/>
              </a:rPr>
              <a:t>,6</a:t>
            </a:r>
            <a:r>
              <a:rPr lang="zh-TW" altLang="en-US" sz="2400" dirty="0">
                <a:latin typeface="微軟正黑體" panose="020B0604030504040204" pitchFamily="34" charset="-120"/>
                <a:ea typeface="微軟正黑體" panose="020B0604030504040204" pitchFamily="34" charset="-120"/>
              </a:rPr>
              <a:t>個</a:t>
            </a:r>
            <a:r>
              <a:rPr lang="zh-TW" altLang="en-US" sz="2400" dirty="0" smtClean="0">
                <a:latin typeface="微軟正黑體" panose="020B0604030504040204" pitchFamily="34" charset="-120"/>
                <a:ea typeface="微軟正黑體" panose="020B0604030504040204" pitchFamily="34" charset="-120"/>
              </a:rPr>
              <a:t>月</a:t>
            </a:r>
            <a:r>
              <a:rPr lang="en-US" altLang="zh-TW" sz="2400" dirty="0" smtClean="0">
                <a:latin typeface="微軟正黑體" panose="020B0604030504040204" pitchFamily="34" charset="-120"/>
                <a:ea typeface="微軟正黑體" panose="020B0604030504040204" pitchFamily="34" charset="-120"/>
              </a:rPr>
              <a:t>~1</a:t>
            </a:r>
            <a:r>
              <a:rPr lang="zh-TW" altLang="en-US" sz="2400" dirty="0" smtClean="0">
                <a:latin typeface="微軟正黑體" panose="020B0604030504040204" pitchFamily="34" charset="-120"/>
                <a:ea typeface="微軟正黑體" panose="020B0604030504040204" pitchFamily="34" charset="-120"/>
              </a:rPr>
              <a:t>年</a:t>
            </a:r>
            <a:r>
              <a:rPr lang="en-US" altLang="zh-TW"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或</a:t>
            </a:r>
            <a:r>
              <a:rPr lang="en-US" altLang="zh-TW" sz="2400" dirty="0">
                <a:latin typeface="微軟正黑體" panose="020B0604030504040204" pitchFamily="34" charset="-120"/>
                <a:ea typeface="微軟正黑體" panose="020B0604030504040204" pitchFamily="34" charset="-120"/>
              </a:rPr>
              <a:t>&gt; </a:t>
            </a:r>
            <a:r>
              <a:rPr lang="en-US" altLang="zh-TW" sz="2400" dirty="0" smtClean="0">
                <a:latin typeface="微軟正黑體" panose="020B0604030504040204" pitchFamily="34" charset="-120"/>
                <a:ea typeface="微軟正黑體" panose="020B0604030504040204" pitchFamily="34" charset="-120"/>
              </a:rPr>
              <a:t>1</a:t>
            </a:r>
            <a:r>
              <a:rPr lang="zh-TW" altLang="en-US" sz="2400" dirty="0" smtClean="0">
                <a:latin typeface="微軟正黑體" panose="020B0604030504040204" pitchFamily="34" charset="-120"/>
                <a:ea typeface="微軟正黑體" panose="020B0604030504040204" pitchFamily="34" charset="-120"/>
              </a:rPr>
              <a:t>年</a:t>
            </a:r>
            <a:r>
              <a:rPr lang="en-US" altLang="zh-TW" sz="2400" dirty="0" smtClean="0">
                <a:latin typeface="微軟正黑體" panose="020B0604030504040204" pitchFamily="34" charset="-120"/>
                <a:ea typeface="微軟正黑體" panose="020B0604030504040204" pitchFamily="34" charset="-120"/>
              </a:rPr>
              <a:t>)</a:t>
            </a:r>
          </a:p>
          <a:p>
            <a:pPr marL="342900" indent="-342900">
              <a:lnSpc>
                <a:spcPct val="130000"/>
              </a:lnSpc>
              <a:buFont typeface="Wingdings" panose="05000000000000000000" pitchFamily="2" charset="2"/>
              <a:buChar char="ü"/>
            </a:pP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友誼類型</a:t>
            </a:r>
            <a:r>
              <a:rPr lang="en-US" altLang="zh-TW"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朋友</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約會</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訂婚結婚</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住在一起</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同學</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隊友</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和多種類型的</a:t>
            </a:r>
            <a:r>
              <a:rPr lang="zh-TW" altLang="en-US" sz="2400" dirty="0" smtClean="0">
                <a:latin typeface="微軟正黑體" panose="020B0604030504040204" pitchFamily="34" charset="-120"/>
                <a:ea typeface="微軟正黑體" panose="020B0604030504040204" pitchFamily="34" charset="-120"/>
              </a:rPr>
              <a:t>友誼</a:t>
            </a:r>
            <a:r>
              <a:rPr lang="en-US" altLang="zh-TW" sz="2400" dirty="0" smtClean="0">
                <a:latin typeface="微軟正黑體" panose="020B0604030504040204" pitchFamily="34" charset="-120"/>
                <a:ea typeface="微軟正黑體" panose="020B0604030504040204" pitchFamily="34" charset="-120"/>
              </a:rPr>
              <a:t>)</a:t>
            </a:r>
            <a:endParaRPr lang="zh-TW" altLang="en-US" sz="2400" dirty="0">
              <a:latin typeface="微軟正黑體" panose="020B0604030504040204" pitchFamily="34" charset="-120"/>
              <a:ea typeface="微軟正黑體" panose="020B0604030504040204" pitchFamily="34" charset="-120"/>
            </a:endParaRPr>
          </a:p>
        </p:txBody>
      </p:sp>
      <p:graphicFrame>
        <p:nvGraphicFramePr>
          <p:cNvPr id="10" name="表格 9"/>
          <p:cNvGraphicFramePr>
            <a:graphicFrameLocks noGrp="1"/>
          </p:cNvGraphicFramePr>
          <p:nvPr>
            <p:extLst>
              <p:ext uri="{D42A27DB-BD31-4B8C-83A1-F6EECF244321}">
                <p14:modId xmlns:p14="http://schemas.microsoft.com/office/powerpoint/2010/main" val="2101441324"/>
              </p:ext>
            </p:extLst>
          </p:nvPr>
        </p:nvGraphicFramePr>
        <p:xfrm>
          <a:off x="6186487" y="430589"/>
          <a:ext cx="5895975" cy="5790128"/>
        </p:xfrm>
        <a:graphic>
          <a:graphicData uri="http://schemas.openxmlformats.org/drawingml/2006/table">
            <a:tbl>
              <a:tblPr>
                <a:tableStyleId>{BDBED569-4797-4DF1-A0F4-6AAB3CD982D8}</a:tableStyleId>
              </a:tblPr>
              <a:tblGrid>
                <a:gridCol w="4885829"/>
                <a:gridCol w="1010146"/>
              </a:tblGrid>
              <a:tr h="505396">
                <a:tc>
                  <a:txBody>
                    <a:bodyPr/>
                    <a:lstStyle/>
                    <a:p>
                      <a:pPr algn="l"/>
                      <a:r>
                        <a:rPr lang="en-US" sz="2400" dirty="0">
                          <a:solidFill>
                            <a:schemeClr val="accent1">
                              <a:lumMod val="60000"/>
                              <a:lumOff val="40000"/>
                            </a:schemeClr>
                          </a:solidFill>
                          <a:effectLst/>
                        </a:rPr>
                        <a:t>Friendship Measures</a:t>
                      </a:r>
                      <a:endParaRPr lang="en-US" sz="2400" b="1" dirty="0">
                        <a:solidFill>
                          <a:schemeClr val="accent1">
                            <a:lumMod val="60000"/>
                            <a:lumOff val="40000"/>
                          </a:schemeClr>
                        </a:solidFill>
                        <a:effectLst/>
                      </a:endParaRPr>
                    </a:p>
                  </a:txBody>
                  <a:tcPr marL="30817" marR="30817" marT="30817" marB="30817" anchor="ctr"/>
                </a:tc>
                <a:tc>
                  <a:txBody>
                    <a:bodyPr/>
                    <a:lstStyle/>
                    <a:p>
                      <a:pPr algn="l"/>
                      <a:r>
                        <a:rPr lang="en-US" sz="2400" dirty="0">
                          <a:solidFill>
                            <a:schemeClr val="accent1">
                              <a:lumMod val="60000"/>
                              <a:lumOff val="40000"/>
                            </a:schemeClr>
                          </a:solidFill>
                          <a:effectLst/>
                        </a:rPr>
                        <a:t>Count</a:t>
                      </a:r>
                      <a:endParaRPr lang="en-US" sz="2400" b="1" dirty="0">
                        <a:solidFill>
                          <a:schemeClr val="accent1">
                            <a:lumMod val="60000"/>
                            <a:lumOff val="40000"/>
                          </a:schemeClr>
                        </a:solidFill>
                        <a:effectLst/>
                      </a:endParaRPr>
                    </a:p>
                  </a:txBody>
                  <a:tcPr marL="30817" marR="30817" marT="30817" marB="30817" anchor="ctr"/>
                </a:tc>
              </a:tr>
              <a:tr h="283515">
                <a:tc gridSpan="2">
                  <a:txBody>
                    <a:bodyPr/>
                    <a:lstStyle/>
                    <a:p>
                      <a:pPr algn="l"/>
                      <a:r>
                        <a:rPr lang="en-US" sz="2400" dirty="0">
                          <a:effectLst/>
                        </a:rPr>
                        <a:t>Type of Friendship </a:t>
                      </a:r>
                      <a:r>
                        <a:rPr lang="en-US" sz="2400" baseline="30000" dirty="0">
                          <a:effectLst/>
                        </a:rPr>
                        <a:t>a</a:t>
                      </a:r>
                      <a:endParaRPr lang="en-US" sz="2400" b="1" dirty="0">
                        <a:effectLst/>
                      </a:endParaRPr>
                    </a:p>
                  </a:txBody>
                  <a:tcPr marL="30817" marR="30817" marT="30817" marB="30817" anchor="ctr"/>
                </a:tc>
                <a:tc hMerge="1">
                  <a:txBody>
                    <a:bodyPr/>
                    <a:lstStyle/>
                    <a:p>
                      <a:endParaRPr lang="zh-TW" altLang="en-US"/>
                    </a:p>
                  </a:txBody>
                  <a:tcPr/>
                </a:tc>
              </a:tr>
              <a:tr h="283515">
                <a:tc>
                  <a:txBody>
                    <a:bodyPr/>
                    <a:lstStyle/>
                    <a:p>
                      <a:pPr algn="l"/>
                      <a:r>
                        <a:rPr lang="en-US" sz="2400" dirty="0">
                          <a:effectLst/>
                        </a:rPr>
                        <a:t>Just Friends</a:t>
                      </a:r>
                      <a:endParaRPr lang="en-US" sz="2400" b="1" dirty="0">
                        <a:effectLst/>
                      </a:endParaRPr>
                    </a:p>
                  </a:txBody>
                  <a:tcPr marL="30817" marR="30817" marT="30817" marB="30817" anchor="ctr"/>
                </a:tc>
                <a:tc>
                  <a:txBody>
                    <a:bodyPr/>
                    <a:lstStyle/>
                    <a:p>
                      <a:pPr algn="l"/>
                      <a:r>
                        <a:rPr lang="en-US" altLang="zh-TW" sz="2400">
                          <a:effectLst/>
                        </a:rPr>
                        <a:t>3</a:t>
                      </a:r>
                    </a:p>
                  </a:txBody>
                  <a:tcPr marL="30817" marR="30817" marT="30817" marB="30817" anchor="ctr"/>
                </a:tc>
              </a:tr>
              <a:tr h="283515">
                <a:tc>
                  <a:txBody>
                    <a:bodyPr/>
                    <a:lstStyle/>
                    <a:p>
                      <a:pPr algn="l"/>
                      <a:r>
                        <a:rPr lang="en-US" sz="2400" dirty="0">
                          <a:effectLst/>
                        </a:rPr>
                        <a:t>Classmates</a:t>
                      </a:r>
                      <a:endParaRPr lang="en-US" sz="2400" b="1" dirty="0">
                        <a:effectLst/>
                      </a:endParaRPr>
                    </a:p>
                  </a:txBody>
                  <a:tcPr marL="30817" marR="30817" marT="30817" marB="30817" anchor="ctr"/>
                </a:tc>
                <a:tc>
                  <a:txBody>
                    <a:bodyPr/>
                    <a:lstStyle/>
                    <a:p>
                      <a:pPr algn="l"/>
                      <a:r>
                        <a:rPr lang="en-US" altLang="zh-TW" sz="2400">
                          <a:effectLst/>
                        </a:rPr>
                        <a:t>10</a:t>
                      </a:r>
                    </a:p>
                  </a:txBody>
                  <a:tcPr marL="30817" marR="30817" marT="30817" marB="30817" anchor="ctr"/>
                </a:tc>
              </a:tr>
              <a:tr h="283515">
                <a:tc>
                  <a:txBody>
                    <a:bodyPr/>
                    <a:lstStyle/>
                    <a:p>
                      <a:pPr algn="l"/>
                      <a:r>
                        <a:rPr lang="en-US" sz="2400" dirty="0">
                          <a:effectLst/>
                        </a:rPr>
                        <a:t>Teammates</a:t>
                      </a:r>
                      <a:endParaRPr lang="en-US" sz="2400" b="1" dirty="0">
                        <a:effectLst/>
                      </a:endParaRPr>
                    </a:p>
                  </a:txBody>
                  <a:tcPr marL="30817" marR="30817" marT="30817" marB="30817" anchor="ctr"/>
                </a:tc>
                <a:tc>
                  <a:txBody>
                    <a:bodyPr/>
                    <a:lstStyle/>
                    <a:p>
                      <a:pPr algn="l"/>
                      <a:r>
                        <a:rPr lang="en-US" altLang="zh-TW" sz="2400">
                          <a:effectLst/>
                        </a:rPr>
                        <a:t>2</a:t>
                      </a:r>
                    </a:p>
                  </a:txBody>
                  <a:tcPr marL="30817" marR="30817" marT="30817" marB="30817" anchor="ctr"/>
                </a:tc>
              </a:tr>
              <a:tr h="283515">
                <a:tc>
                  <a:txBody>
                    <a:bodyPr/>
                    <a:lstStyle/>
                    <a:p>
                      <a:pPr algn="l"/>
                      <a:r>
                        <a:rPr lang="en-US" sz="2400" dirty="0">
                          <a:effectLst/>
                        </a:rPr>
                        <a:t>Live Together</a:t>
                      </a:r>
                      <a:endParaRPr lang="en-US" sz="2400" b="1" dirty="0">
                        <a:effectLst/>
                      </a:endParaRPr>
                    </a:p>
                  </a:txBody>
                  <a:tcPr marL="30817" marR="30817" marT="30817" marB="30817" anchor="ctr"/>
                </a:tc>
                <a:tc>
                  <a:txBody>
                    <a:bodyPr/>
                    <a:lstStyle/>
                    <a:p>
                      <a:pPr algn="l"/>
                      <a:r>
                        <a:rPr lang="en-US" altLang="zh-TW" sz="2400" dirty="0">
                          <a:effectLst/>
                        </a:rPr>
                        <a:t>18</a:t>
                      </a:r>
                    </a:p>
                  </a:txBody>
                  <a:tcPr marL="30817" marR="30817" marT="30817" marB="30817" anchor="ctr"/>
                </a:tc>
              </a:tr>
              <a:tr h="505396">
                <a:tc>
                  <a:txBody>
                    <a:bodyPr/>
                    <a:lstStyle/>
                    <a:p>
                      <a:pPr algn="l"/>
                      <a:r>
                        <a:rPr lang="en-US" sz="2400" dirty="0">
                          <a:effectLst/>
                        </a:rPr>
                        <a:t>Dating/Engaged/Married</a:t>
                      </a:r>
                      <a:endParaRPr lang="en-US" sz="2400" b="1" dirty="0">
                        <a:effectLst/>
                      </a:endParaRPr>
                    </a:p>
                  </a:txBody>
                  <a:tcPr marL="30817" marR="30817" marT="30817" marB="30817" anchor="ctr"/>
                </a:tc>
                <a:tc>
                  <a:txBody>
                    <a:bodyPr/>
                    <a:lstStyle/>
                    <a:p>
                      <a:pPr algn="l"/>
                      <a:r>
                        <a:rPr lang="en-US" altLang="zh-TW" sz="2400" dirty="0">
                          <a:effectLst/>
                        </a:rPr>
                        <a:t>8</a:t>
                      </a:r>
                    </a:p>
                  </a:txBody>
                  <a:tcPr marL="30817" marR="30817" marT="30817" marB="30817" anchor="ctr"/>
                </a:tc>
              </a:tr>
              <a:tr h="283515">
                <a:tc>
                  <a:txBody>
                    <a:bodyPr/>
                    <a:lstStyle/>
                    <a:p>
                      <a:pPr algn="l"/>
                      <a:r>
                        <a:rPr lang="en-US" sz="2400" dirty="0">
                          <a:effectLst/>
                        </a:rPr>
                        <a:t>More than One</a:t>
                      </a:r>
                      <a:endParaRPr lang="en-US" sz="2400" b="1" dirty="0">
                        <a:effectLst/>
                      </a:endParaRPr>
                    </a:p>
                  </a:txBody>
                  <a:tcPr marL="30817" marR="30817" marT="30817" marB="30817" anchor="ctr"/>
                </a:tc>
                <a:tc>
                  <a:txBody>
                    <a:bodyPr/>
                    <a:lstStyle/>
                    <a:p>
                      <a:pPr algn="l"/>
                      <a:r>
                        <a:rPr lang="en-US" altLang="zh-TW" sz="2400" dirty="0">
                          <a:effectLst/>
                        </a:rPr>
                        <a:t>7</a:t>
                      </a:r>
                    </a:p>
                  </a:txBody>
                  <a:tcPr marL="30817" marR="30817" marT="30817" marB="30817" anchor="ctr"/>
                </a:tc>
              </a:tr>
              <a:tr h="283515">
                <a:tc gridSpan="2">
                  <a:txBody>
                    <a:bodyPr/>
                    <a:lstStyle/>
                    <a:p>
                      <a:pPr algn="l"/>
                      <a:r>
                        <a:rPr lang="en-US" sz="2400" dirty="0">
                          <a:solidFill>
                            <a:schemeClr val="accent1">
                              <a:lumMod val="60000"/>
                              <a:lumOff val="40000"/>
                            </a:schemeClr>
                          </a:solidFill>
                          <a:effectLst/>
                        </a:rPr>
                        <a:t>Length of Friendship</a:t>
                      </a:r>
                      <a:endParaRPr lang="en-US" sz="2400" b="1" dirty="0">
                        <a:solidFill>
                          <a:schemeClr val="accent1">
                            <a:lumMod val="60000"/>
                            <a:lumOff val="40000"/>
                          </a:schemeClr>
                        </a:solidFill>
                        <a:effectLst/>
                      </a:endParaRPr>
                    </a:p>
                  </a:txBody>
                  <a:tcPr marL="30817" marR="30817" marT="30817" marB="30817" anchor="ctr"/>
                </a:tc>
                <a:tc hMerge="1">
                  <a:txBody>
                    <a:bodyPr/>
                    <a:lstStyle/>
                    <a:p>
                      <a:endParaRPr lang="zh-TW" altLang="en-US"/>
                    </a:p>
                  </a:txBody>
                  <a:tcPr/>
                </a:tc>
              </a:tr>
              <a:tr h="283515">
                <a:tc>
                  <a:txBody>
                    <a:bodyPr/>
                    <a:lstStyle/>
                    <a:p>
                      <a:pPr algn="l"/>
                      <a:r>
                        <a:rPr lang="en-US" sz="2400" dirty="0">
                          <a:effectLst/>
                        </a:rPr>
                        <a:t>1-6 Months</a:t>
                      </a:r>
                      <a:endParaRPr lang="en-US" sz="2400" b="1" dirty="0">
                        <a:effectLst/>
                      </a:endParaRPr>
                    </a:p>
                  </a:txBody>
                  <a:tcPr marL="30817" marR="30817" marT="30817" marB="30817" anchor="ctr"/>
                </a:tc>
                <a:tc>
                  <a:txBody>
                    <a:bodyPr/>
                    <a:lstStyle/>
                    <a:p>
                      <a:pPr algn="l"/>
                      <a:r>
                        <a:rPr lang="en-US" altLang="zh-TW" sz="2400" dirty="0">
                          <a:effectLst/>
                        </a:rPr>
                        <a:t>17</a:t>
                      </a:r>
                    </a:p>
                  </a:txBody>
                  <a:tcPr marL="30817" marR="30817" marT="30817" marB="30817" anchor="ctr"/>
                </a:tc>
              </a:tr>
              <a:tr h="283515">
                <a:tc>
                  <a:txBody>
                    <a:bodyPr/>
                    <a:lstStyle/>
                    <a:p>
                      <a:pPr algn="l"/>
                      <a:r>
                        <a:rPr lang="en-US" sz="2400">
                          <a:effectLst/>
                        </a:rPr>
                        <a:t>6-12 Months</a:t>
                      </a:r>
                      <a:endParaRPr lang="en-US" sz="2400" b="1">
                        <a:effectLst/>
                      </a:endParaRPr>
                    </a:p>
                  </a:txBody>
                  <a:tcPr marL="30817" marR="30817" marT="30817" marB="30817" anchor="ctr"/>
                </a:tc>
                <a:tc>
                  <a:txBody>
                    <a:bodyPr/>
                    <a:lstStyle/>
                    <a:p>
                      <a:pPr algn="l"/>
                      <a:r>
                        <a:rPr lang="en-US" altLang="zh-TW" sz="2400" dirty="0">
                          <a:effectLst/>
                        </a:rPr>
                        <a:t>11</a:t>
                      </a:r>
                    </a:p>
                  </a:txBody>
                  <a:tcPr marL="30817" marR="30817" marT="30817" marB="30817" anchor="ctr"/>
                </a:tc>
              </a:tr>
              <a:tr h="283515">
                <a:tc>
                  <a:txBody>
                    <a:bodyPr/>
                    <a:lstStyle/>
                    <a:p>
                      <a:pPr algn="l"/>
                      <a:r>
                        <a:rPr lang="en-US" sz="2400">
                          <a:effectLst/>
                        </a:rPr>
                        <a:t>&gt;1 Year</a:t>
                      </a:r>
                      <a:endParaRPr lang="en-US" sz="2400" b="1">
                        <a:effectLst/>
                      </a:endParaRPr>
                    </a:p>
                  </a:txBody>
                  <a:tcPr marL="30817" marR="30817" marT="30817" marB="30817" anchor="ctr"/>
                </a:tc>
                <a:tc>
                  <a:txBody>
                    <a:bodyPr/>
                    <a:lstStyle/>
                    <a:p>
                      <a:pPr algn="l"/>
                      <a:r>
                        <a:rPr lang="en-US" altLang="zh-TW" sz="2400" dirty="0">
                          <a:effectLst/>
                        </a:rPr>
                        <a:t>20</a:t>
                      </a:r>
                    </a:p>
                  </a:txBody>
                  <a:tcPr marL="30817" marR="30817" marT="30817" marB="30817" anchor="ctr"/>
                </a:tc>
              </a:tr>
              <a:tr h="505396">
                <a:tc gridSpan="2">
                  <a:txBody>
                    <a:bodyPr/>
                    <a:lstStyle/>
                    <a:p>
                      <a:pPr algn="l"/>
                      <a:r>
                        <a:rPr lang="en-US" sz="2400" baseline="30000" dirty="0">
                          <a:effectLst/>
                        </a:rPr>
                        <a:t>a</a:t>
                      </a:r>
                      <a:r>
                        <a:rPr lang="en-US" sz="2400" dirty="0">
                          <a:effectLst/>
                        </a:rPr>
                        <a:t> Participants could choose more than one</a:t>
                      </a:r>
                      <a:endParaRPr lang="en-US" sz="2400" b="1" dirty="0">
                        <a:effectLst/>
                      </a:endParaRPr>
                    </a:p>
                  </a:txBody>
                  <a:tcPr marL="30817" marR="30817" marT="30817" marB="30817" anchor="ctr"/>
                </a:tc>
                <a:tc hMerge="1">
                  <a:txBody>
                    <a:bodyPr/>
                    <a:lstStyle/>
                    <a:p>
                      <a:endParaRPr lang="zh-TW" altLang="en-US"/>
                    </a:p>
                  </a:txBody>
                  <a:tcPr/>
                </a:tc>
              </a:tr>
            </a:tbl>
          </a:graphicData>
        </a:graphic>
      </p:graphicFrame>
      <p:sp>
        <p:nvSpPr>
          <p:cNvPr id="3" name="矩形 2"/>
          <p:cNvSpPr/>
          <p:nvPr/>
        </p:nvSpPr>
        <p:spPr>
          <a:xfrm>
            <a:off x="6096000" y="6356350"/>
            <a:ext cx="4434227" cy="461665"/>
          </a:xfrm>
          <a:prstGeom prst="rect">
            <a:avLst/>
          </a:prstGeom>
        </p:spPr>
        <p:txBody>
          <a:bodyPr wrap="none">
            <a:spAutoFit/>
          </a:bodyPr>
          <a:lstStyle/>
          <a:p>
            <a:r>
              <a:rPr lang="zh-TW" altLang="en-US" sz="2400" dirty="0">
                <a:latin typeface="微軟正黑體" panose="020B0604030504040204" pitchFamily="34" charset="-120"/>
                <a:ea typeface="微軟正黑體" panose="020B0604030504040204" pitchFamily="34" charset="-120"/>
              </a:rPr>
              <a:t>表</a:t>
            </a:r>
            <a:r>
              <a:rPr lang="en-US" altLang="zh-TW" sz="2400" dirty="0" smtClean="0">
                <a:latin typeface="微軟正黑體" panose="020B0604030504040204" pitchFamily="34" charset="-120"/>
                <a:ea typeface="微軟正黑體" panose="020B0604030504040204" pitchFamily="34" charset="-120"/>
              </a:rPr>
              <a:t>1.</a:t>
            </a:r>
            <a:r>
              <a:rPr lang="zh-TW" altLang="en-US" sz="2400" dirty="0" smtClean="0">
                <a:latin typeface="微軟正黑體" panose="020B0604030504040204" pitchFamily="34" charset="-120"/>
                <a:ea typeface="微軟正黑體" panose="020B0604030504040204" pitchFamily="34" charset="-120"/>
              </a:rPr>
              <a:t>友誼</a:t>
            </a:r>
            <a:r>
              <a:rPr lang="zh-TW" altLang="en-US" sz="2400" dirty="0">
                <a:latin typeface="微軟正黑體" panose="020B0604030504040204" pitchFamily="34" charset="-120"/>
                <a:ea typeface="微軟正黑體" panose="020B0604030504040204" pitchFamily="34" charset="-120"/>
              </a:rPr>
              <a:t>類型和友誼時間</a:t>
            </a:r>
            <a:r>
              <a:rPr lang="zh-TW" altLang="en-US" sz="2400" dirty="0" smtClean="0">
                <a:latin typeface="微軟正黑體" panose="020B0604030504040204" pitchFamily="34" charset="-120"/>
                <a:ea typeface="微軟正黑體" panose="020B0604030504040204" pitchFamily="34" charset="-120"/>
              </a:rPr>
              <a:t>的分佈</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1638410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213675" y="175397"/>
            <a:ext cx="3072450" cy="698763"/>
          </a:xfrm>
          <a:solidFill>
            <a:schemeClr val="accent2">
              <a:lumMod val="60000"/>
              <a:lumOff val="40000"/>
            </a:schemeClr>
          </a:solidFill>
        </p:spPr>
        <p:txBody>
          <a:bodyPr>
            <a:normAutofit/>
          </a:bodyPr>
          <a:lstStyle/>
          <a:p>
            <a:r>
              <a:rPr lang="zh-TW" altLang="en-US" sz="3200" b="1" dirty="0" smtClean="0">
                <a:latin typeface="微軟正黑體" panose="020B0604030504040204" pitchFamily="34" charset="-120"/>
                <a:ea typeface="微軟正黑體" panose="020B0604030504040204" pitchFamily="34" charset="-120"/>
              </a:rPr>
              <a:t>依變</a:t>
            </a:r>
            <a:r>
              <a:rPr lang="zh-TW" altLang="en-US" sz="3200" b="1" dirty="0">
                <a:latin typeface="微軟正黑體" panose="020B0604030504040204" pitchFamily="34" charset="-120"/>
                <a:ea typeface="微軟正黑體" panose="020B0604030504040204" pitchFamily="34" charset="-120"/>
              </a:rPr>
              <a:t>量</a:t>
            </a:r>
          </a:p>
        </p:txBody>
      </p:sp>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13</a:t>
            </a:fld>
            <a:endParaRPr lang="zh-TW" altLang="en-US" dirty="0"/>
          </a:p>
        </p:txBody>
      </p:sp>
      <p:sp>
        <p:nvSpPr>
          <p:cNvPr id="8" name="矩形 7"/>
          <p:cNvSpPr/>
          <p:nvPr/>
        </p:nvSpPr>
        <p:spPr>
          <a:xfrm>
            <a:off x="861375" y="1316164"/>
            <a:ext cx="8873176" cy="1532727"/>
          </a:xfrm>
          <a:prstGeom prst="rect">
            <a:avLst/>
          </a:prstGeom>
        </p:spPr>
        <p:txBody>
          <a:bodyPr wrap="square">
            <a:spAutoFit/>
          </a:bodyPr>
          <a:lstStyle/>
          <a:p>
            <a:pPr marL="342900" indent="-342900">
              <a:lnSpc>
                <a:spcPct val="130000"/>
              </a:lnSpc>
              <a:buFont typeface="Wingdings" panose="05000000000000000000" pitchFamily="2" charset="2"/>
              <a:buChar char="ü"/>
            </a:pPr>
            <a:r>
              <a:rPr lang="zh-TW" altLang="en-US" sz="2400" dirty="0">
                <a:latin typeface="微軟正黑體" panose="020B0604030504040204" pitchFamily="34" charset="-120"/>
                <a:ea typeface="微軟正黑體" panose="020B0604030504040204" pitchFamily="34" charset="-120"/>
              </a:rPr>
              <a:t>駕駛性能（例如，駕駛員</a:t>
            </a:r>
            <a:r>
              <a:rPr lang="zh-TW" altLang="en-US" sz="2400" dirty="0" smtClean="0">
                <a:latin typeface="微軟正黑體" panose="020B0604030504040204" pitchFamily="34" charset="-120"/>
                <a:ea typeface="微軟正黑體" panose="020B0604030504040204" pitchFamily="34" charset="-120"/>
              </a:rPr>
              <a:t>超速比例</a:t>
            </a:r>
            <a:r>
              <a:rPr lang="zh-TW" altLang="en-US" sz="2400" dirty="0">
                <a:latin typeface="微軟正黑體" panose="020B0604030504040204" pitchFamily="34" charset="-120"/>
                <a:ea typeface="微軟正黑體" panose="020B0604030504040204" pitchFamily="34" charset="-120"/>
              </a:rPr>
              <a:t>和車道</a:t>
            </a:r>
            <a:r>
              <a:rPr lang="zh-TW" altLang="en-US" sz="2400" dirty="0" smtClean="0">
                <a:latin typeface="微軟正黑體" panose="020B0604030504040204" pitchFamily="34" charset="-120"/>
                <a:ea typeface="微軟正黑體" panose="020B0604030504040204" pitchFamily="34" charset="-120"/>
              </a:rPr>
              <a:t>偏移</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眼球</a:t>
            </a:r>
            <a:r>
              <a:rPr lang="zh-TW" altLang="en-US" sz="2400" dirty="0">
                <a:latin typeface="微軟正黑體" panose="020B0604030504040204" pitchFamily="34" charset="-120"/>
                <a:ea typeface="微軟正黑體" panose="020B0604030504040204" pitchFamily="34" charset="-120"/>
              </a:rPr>
              <a:t>運動（例如，平均掃視時間和掃視次數</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3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以及</a:t>
            </a:r>
            <a:r>
              <a:rPr lang="zh-TW" altLang="en-US" sz="2400" dirty="0">
                <a:latin typeface="微軟正黑體" panose="020B0604030504040204" pitchFamily="34" charset="-120"/>
                <a:ea typeface="微軟正黑體" panose="020B0604030504040204" pitchFamily="34" charset="-120"/>
              </a:rPr>
              <a:t>任務績效（例如，分心任務的</a:t>
            </a:r>
            <a:r>
              <a:rPr lang="zh-TW" altLang="en-US" sz="2400" dirty="0" smtClean="0">
                <a:latin typeface="微軟正黑體" panose="020B0604030504040204" pitchFamily="34" charset="-120"/>
                <a:ea typeface="微軟正黑體" panose="020B0604030504040204" pitchFamily="34" charset="-120"/>
              </a:rPr>
              <a:t>完成 </a:t>
            </a:r>
            <a:r>
              <a:rPr lang="zh-TW" altLang="en-US" sz="2400" dirty="0">
                <a:latin typeface="微軟正黑體" panose="020B0604030504040204" pitchFamily="34" charset="-120"/>
                <a:ea typeface="微軟正黑體" panose="020B0604030504040204" pitchFamily="34" charset="-120"/>
              </a:rPr>
              <a:t>）</a:t>
            </a:r>
          </a:p>
        </p:txBody>
      </p:sp>
      <p:sp>
        <p:nvSpPr>
          <p:cNvPr id="11"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7" name="矩形 6"/>
          <p:cNvSpPr/>
          <p:nvPr/>
        </p:nvSpPr>
        <p:spPr>
          <a:xfrm>
            <a:off x="1025962" y="3951640"/>
            <a:ext cx="9198445" cy="2308324"/>
          </a:xfrm>
          <a:prstGeom prst="rect">
            <a:avLst/>
          </a:prstGeom>
        </p:spPr>
        <p:txBody>
          <a:bodyPr wrap="square">
            <a:spAutoFit/>
          </a:bodyPr>
          <a:lstStyle/>
          <a:p>
            <a:pPr>
              <a:lnSpc>
                <a:spcPct val="120000"/>
              </a:lnSpc>
            </a:pPr>
            <a:r>
              <a:rPr lang="en-US" altLang="zh-TW" sz="2400" b="1" dirty="0">
                <a:latin typeface="微軟正黑體" panose="020B0604030504040204" pitchFamily="34" charset="-120"/>
                <a:ea typeface="微軟正黑體" panose="020B0604030504040204" pitchFamily="34" charset="-120"/>
              </a:rPr>
              <a:t>g-Force </a:t>
            </a:r>
            <a:r>
              <a:rPr lang="en-US" altLang="zh-TW" sz="2400" dirty="0" smtClean="0">
                <a:latin typeface="微軟正黑體" panose="020B0604030504040204" pitchFamily="34" charset="-120"/>
                <a:ea typeface="微軟正黑體" panose="020B0604030504040204" pitchFamily="34" charset="-120"/>
              </a:rPr>
              <a:t>G</a:t>
            </a:r>
            <a:r>
              <a:rPr lang="zh-TW" altLang="en-US" sz="2400" dirty="0" smtClean="0">
                <a:latin typeface="微軟正黑體" panose="020B0604030504040204" pitchFamily="34" charset="-120"/>
                <a:ea typeface="微軟正黑體" panose="020B0604030504040204" pitchFamily="34" charset="-120"/>
              </a:rPr>
              <a:t>值</a:t>
            </a:r>
            <a:r>
              <a:rPr lang="en-US" altLang="zh-TW" sz="2400" dirty="0" smtClean="0">
                <a:latin typeface="微軟正黑體" panose="020B0604030504040204" pitchFamily="34" charset="-120"/>
                <a:ea typeface="微軟正黑體" panose="020B0604030504040204" pitchFamily="34" charset="-120"/>
              </a:rPr>
              <a:t>-</a:t>
            </a:r>
            <a:r>
              <a:rPr lang="en-US" altLang="zh-TW" sz="2400" dirty="0">
                <a:latin typeface="微軟正黑體" panose="020B0604030504040204" pitchFamily="34" charset="-120"/>
                <a:ea typeface="微軟正黑體" panose="020B0604030504040204" pitchFamily="34" charset="-120"/>
              </a:rPr>
              <a:t> G</a:t>
            </a:r>
            <a:r>
              <a:rPr lang="zh-TW" altLang="en-US" sz="2400" dirty="0">
                <a:latin typeface="微軟正黑體" panose="020B0604030504040204" pitchFamily="34" charset="-120"/>
                <a:ea typeface="微軟正黑體" panose="020B0604030504040204" pitchFamily="34" charset="-120"/>
              </a:rPr>
              <a:t>值是</a:t>
            </a:r>
            <a:r>
              <a:rPr lang="zh-TW" altLang="en-US" sz="2400" dirty="0" smtClean="0">
                <a:latin typeface="微軟正黑體" panose="020B0604030504040204" pitchFamily="34" charset="-120"/>
                <a:ea typeface="微軟正黑體" panose="020B0604030504040204" pitchFamily="34" charset="-120"/>
              </a:rPr>
              <a:t>重力加速度，</a:t>
            </a:r>
            <a:r>
              <a:rPr lang="zh-TW" altLang="en-US" sz="2400" dirty="0" smtClean="0">
                <a:latin typeface="微軟正黑體" panose="020B0604030504040204" pitchFamily="34" charset="-120"/>
                <a:ea typeface="微軟正黑體" panose="020B0604030504040204" pitchFamily="34" charset="-120"/>
              </a:rPr>
              <a:t>車運動產生</a:t>
            </a:r>
            <a:r>
              <a:rPr lang="zh-TW" altLang="en-US" sz="2400" dirty="0">
                <a:latin typeface="微軟正黑體" panose="020B0604030504040204" pitchFamily="34" charset="-120"/>
                <a:ea typeface="微軟正黑體" panose="020B0604030504040204" pitchFamily="34" charset="-120"/>
              </a:rPr>
              <a:t>的加速度</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包括</a:t>
            </a:r>
            <a:r>
              <a:rPr lang="zh-TW" altLang="en-US" sz="2400" dirty="0">
                <a:latin typeface="微軟正黑體" panose="020B0604030504040204" pitchFamily="34" charset="-120"/>
                <a:ea typeface="微軟正黑體" panose="020B0604030504040204" pitchFamily="34" charset="-120"/>
              </a:rPr>
              <a:t>側向加速度</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衡量彎道操控性和乘坐舒適度</a:t>
            </a:r>
            <a:r>
              <a:rPr lang="en-US" altLang="zh-TW" sz="2400" dirty="0" smtClean="0">
                <a:latin typeface="微軟正黑體" panose="020B0604030504040204" pitchFamily="34" charset="-120"/>
                <a:ea typeface="微軟正黑體" panose="020B0604030504040204" pitchFamily="34" charset="-120"/>
              </a:rPr>
              <a:t>)</a:t>
            </a:r>
          </a:p>
          <a:p>
            <a:pPr>
              <a:lnSpc>
                <a:spcPct val="120000"/>
              </a:lnSpc>
            </a:pPr>
            <a:r>
              <a:rPr lang="zh-TW" altLang="en-US" sz="2400" dirty="0" smtClean="0">
                <a:latin typeface="微軟正黑體" panose="020B0604030504040204" pitchFamily="34" charset="-120"/>
                <a:ea typeface="微軟正黑體" panose="020B0604030504040204" pitchFamily="34" charset="-120"/>
              </a:rPr>
              <a:t>橫向</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值表述的是汽車在改變運動方向時承受的</a:t>
            </a:r>
            <a:r>
              <a:rPr lang="zh-TW" altLang="en-US" sz="2400" b="1" dirty="0">
                <a:latin typeface="微軟正黑體" panose="020B0604030504040204" pitchFamily="34" charset="-120"/>
                <a:ea typeface="微軟正黑體" panose="020B0604030504040204" pitchFamily="34" charset="-120"/>
              </a:rPr>
              <a:t>橫向重力加速度</a:t>
            </a:r>
            <a:r>
              <a:rPr lang="zh-TW" altLang="en-US" sz="2400" dirty="0">
                <a:latin typeface="微軟正黑體" panose="020B0604030504040204" pitchFamily="34" charset="-120"/>
                <a:ea typeface="微軟正黑體" panose="020B0604030504040204" pitchFamily="34" charset="-120"/>
              </a:rPr>
              <a:t>。橫向</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值高的車運動穩定性要更好</a:t>
            </a:r>
            <a:r>
              <a:rPr lang="zh-TW" altLang="en-US" sz="2400" dirty="0" smtClean="0">
                <a:latin typeface="微軟正黑體" panose="020B0604030504040204" pitchFamily="34" charset="-120"/>
                <a:ea typeface="微軟正黑體" panose="020B0604030504040204" pitchFamily="34" charset="-120"/>
              </a:rPr>
              <a:t>一些</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正</a:t>
            </a:r>
            <a:r>
              <a:rPr lang="zh-TW" altLang="en-US" sz="2400" dirty="0">
                <a:latin typeface="微軟正黑體" panose="020B0604030504040204" pitchFamily="34" charset="-120"/>
                <a:ea typeface="微軟正黑體" panose="020B0604030504040204" pitchFamily="34" charset="-120"/>
              </a:rPr>
              <a:t>向加速度</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是動力性能的重要指標</a:t>
            </a:r>
            <a:r>
              <a:rPr lang="en-US" altLang="zh-TW" sz="2400" dirty="0" smtClean="0">
                <a:latin typeface="微軟正黑體" panose="020B0604030504040204" pitchFamily="34" charset="-120"/>
                <a:ea typeface="微軟正黑體" panose="020B0604030504040204" pitchFamily="34" charset="-120"/>
              </a:rPr>
              <a:t>)</a:t>
            </a:r>
          </a:p>
        </p:txBody>
      </p:sp>
    </p:spTree>
    <p:extLst>
      <p:ext uri="{BB962C8B-B14F-4D97-AF65-F5344CB8AC3E}">
        <p14:creationId xmlns:p14="http://schemas.microsoft.com/office/powerpoint/2010/main" val="6348874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投影片編號版面配置區 5"/>
          <p:cNvSpPr>
            <a:spLocks noGrp="1"/>
          </p:cNvSpPr>
          <p:nvPr>
            <p:ph type="sldNum" sz="quarter" idx="12"/>
          </p:nvPr>
        </p:nvSpPr>
        <p:spPr>
          <a:xfrm>
            <a:off x="9505950" y="6356350"/>
            <a:ext cx="1847850" cy="365125"/>
          </a:xfrm>
        </p:spPr>
        <p:txBody>
          <a:bodyPr/>
          <a:lstStyle/>
          <a:p>
            <a:fld id="{044FB8EC-8959-441E-ADB3-308DB1B5389D}" type="slidenum">
              <a:rPr lang="zh-TW" altLang="en-US" smtClean="0"/>
              <a:t>14</a:t>
            </a:fld>
            <a:endParaRPr lang="zh-TW" altLang="en-US" dirty="0"/>
          </a:p>
        </p:txBody>
      </p:sp>
      <p:graphicFrame>
        <p:nvGraphicFramePr>
          <p:cNvPr id="3" name="表格 2"/>
          <p:cNvGraphicFramePr>
            <a:graphicFrameLocks noGrp="1"/>
          </p:cNvGraphicFramePr>
          <p:nvPr>
            <p:extLst>
              <p:ext uri="{D42A27DB-BD31-4B8C-83A1-F6EECF244321}">
                <p14:modId xmlns:p14="http://schemas.microsoft.com/office/powerpoint/2010/main" val="3545451135"/>
              </p:ext>
            </p:extLst>
          </p:nvPr>
        </p:nvGraphicFramePr>
        <p:xfrm>
          <a:off x="687860" y="213400"/>
          <a:ext cx="10816279" cy="6470680"/>
        </p:xfrm>
        <a:graphic>
          <a:graphicData uri="http://schemas.openxmlformats.org/drawingml/2006/table">
            <a:tbl>
              <a:tblPr/>
              <a:tblGrid>
                <a:gridCol w="2190750"/>
                <a:gridCol w="1514475"/>
                <a:gridCol w="1521233"/>
                <a:gridCol w="1380203"/>
                <a:gridCol w="2070614"/>
                <a:gridCol w="2139004"/>
              </a:tblGrid>
              <a:tr h="363883">
                <a:tc gridSpan="5">
                  <a:txBody>
                    <a:bodyPr/>
                    <a:lstStyle/>
                    <a:p>
                      <a:pPr algn="l"/>
                      <a:r>
                        <a:rPr lang="en-US" sz="2000" b="1" dirty="0" smtClean="0">
                          <a:effectLst/>
                        </a:rPr>
                        <a:t>Driving </a:t>
                      </a:r>
                      <a:r>
                        <a:rPr lang="en-US" sz="2000" b="1" dirty="0">
                          <a:effectLst/>
                        </a:rPr>
                        <a:t>Performance</a:t>
                      </a:r>
                    </a:p>
                  </a:txBody>
                  <a:tcPr marL="17775" marR="17775" marT="17775" marB="17775" anchor="ctr">
                    <a:lnL>
                      <a:noFill/>
                    </a:lnL>
                    <a:lnR>
                      <a:noFill/>
                    </a:lnR>
                    <a:lnT>
                      <a:noFill/>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endParaRPr lang="zh-TW" altLang="en-US" sz="1400" dirty="0"/>
                    </a:p>
                  </a:txBody>
                  <a:tcPr marL="42660" marR="42660" marT="21330" marB="21330">
                    <a:lnL>
                      <a:noFill/>
                    </a:lnL>
                  </a:tcPr>
                </a:tc>
              </a:tr>
              <a:tr h="843145">
                <a:tc>
                  <a:txBody>
                    <a:bodyPr/>
                    <a:lstStyle/>
                    <a:p>
                      <a:pPr algn="l"/>
                      <a:r>
                        <a:rPr lang="en-US" sz="1400" b="1" dirty="0">
                          <a:effectLst/>
                        </a:rPr>
                        <a:t>Condition</a:t>
                      </a:r>
                    </a:p>
                  </a:txBody>
                  <a:tcPr marL="17775" marR="17775" marT="17775" marB="17775" anchor="ctr">
                    <a:lnL>
                      <a:noFill/>
                    </a:lnL>
                    <a:lnR>
                      <a:noFill/>
                    </a:lnR>
                    <a:lnT>
                      <a:noFill/>
                    </a:lnT>
                    <a:lnB w="7620" cap="flat" cmpd="sng" algn="ctr">
                      <a:solidFill>
                        <a:srgbClr val="EBEBEB"/>
                      </a:solidFill>
                      <a:prstDash val="solid"/>
                      <a:round/>
                      <a:headEnd type="none" w="med" len="med"/>
                      <a:tailEnd type="none" w="med" len="med"/>
                    </a:lnB>
                    <a:solidFill>
                      <a:schemeClr val="accent2">
                        <a:lumMod val="20000"/>
                        <a:lumOff val="80000"/>
                      </a:schemeClr>
                    </a:solidFill>
                  </a:tcPr>
                </a:tc>
                <a:tc>
                  <a:txBody>
                    <a:bodyPr/>
                    <a:lstStyle/>
                    <a:p>
                      <a:pPr algn="l"/>
                      <a:r>
                        <a:rPr lang="en-US" sz="1400" b="1" dirty="0">
                          <a:effectLst/>
                        </a:rPr>
                        <a:t>Proportion of Time Speeding (%)</a:t>
                      </a:r>
                    </a:p>
                  </a:txBody>
                  <a:tcPr marL="17775" marR="17775" marT="17775" marB="17775" anchor="ctr">
                    <a:lnL>
                      <a:noFill/>
                    </a:lnL>
                    <a:lnR>
                      <a:noFill/>
                    </a:lnR>
                    <a:lnT>
                      <a:noFill/>
                    </a:lnT>
                    <a:lnB w="7620" cap="flat" cmpd="sng" algn="ctr">
                      <a:solidFill>
                        <a:srgbClr val="EBEBEB"/>
                      </a:solidFill>
                      <a:prstDash val="solid"/>
                      <a:round/>
                      <a:headEnd type="none" w="med" len="med"/>
                      <a:tailEnd type="none" w="med" len="med"/>
                    </a:lnB>
                    <a:solidFill>
                      <a:schemeClr val="accent2">
                        <a:lumMod val="20000"/>
                        <a:lumOff val="80000"/>
                      </a:schemeClr>
                    </a:solidFill>
                  </a:tcPr>
                </a:tc>
                <a:tc>
                  <a:txBody>
                    <a:bodyPr/>
                    <a:lstStyle/>
                    <a:p>
                      <a:pPr algn="l"/>
                      <a:r>
                        <a:rPr lang="en-US" sz="1400" b="1" dirty="0">
                          <a:effectLst/>
                        </a:rPr>
                        <a:t>Elevated g-Force Events Proportion (%)</a:t>
                      </a:r>
                    </a:p>
                  </a:txBody>
                  <a:tcPr marL="17775" marR="17775" marT="17775" marB="17775" anchor="ctr">
                    <a:lnL>
                      <a:noFill/>
                    </a:lnL>
                    <a:lnR>
                      <a:noFill/>
                    </a:lnR>
                    <a:lnT>
                      <a:noFill/>
                    </a:lnT>
                    <a:lnB w="7620" cap="flat" cmpd="sng" algn="ctr">
                      <a:solidFill>
                        <a:srgbClr val="EBEBEB"/>
                      </a:solidFill>
                      <a:prstDash val="solid"/>
                      <a:round/>
                      <a:headEnd type="none" w="med" len="med"/>
                      <a:tailEnd type="none" w="med" len="med"/>
                    </a:lnB>
                    <a:solidFill>
                      <a:schemeClr val="accent2">
                        <a:lumMod val="20000"/>
                        <a:lumOff val="80000"/>
                      </a:schemeClr>
                    </a:solidFill>
                  </a:tcPr>
                </a:tc>
                <a:tc>
                  <a:txBody>
                    <a:bodyPr/>
                    <a:lstStyle/>
                    <a:p>
                      <a:pPr algn="l"/>
                      <a:r>
                        <a:rPr lang="en-US" sz="1400" b="1" dirty="0">
                          <a:effectLst/>
                        </a:rPr>
                        <a:t>Elevated g-Force Events Proportion in Curves (%)</a:t>
                      </a:r>
                    </a:p>
                  </a:txBody>
                  <a:tcPr marL="17775" marR="17775" marT="17775" marB="17775" anchor="ctr">
                    <a:lnL>
                      <a:noFill/>
                    </a:lnL>
                    <a:lnR>
                      <a:noFill/>
                    </a:lnR>
                    <a:lnT>
                      <a:noFill/>
                    </a:lnT>
                    <a:lnB w="7620" cap="flat" cmpd="sng" algn="ctr">
                      <a:solidFill>
                        <a:srgbClr val="EBEBEB"/>
                      </a:solidFill>
                      <a:prstDash val="solid"/>
                      <a:round/>
                      <a:headEnd type="none" w="med" len="med"/>
                      <a:tailEnd type="none" w="med" len="med"/>
                    </a:lnB>
                    <a:solidFill>
                      <a:schemeClr val="accent2">
                        <a:lumMod val="20000"/>
                        <a:lumOff val="80000"/>
                      </a:schemeClr>
                    </a:solidFill>
                  </a:tcPr>
                </a:tc>
                <a:tc>
                  <a:txBody>
                    <a:bodyPr/>
                    <a:lstStyle/>
                    <a:p>
                      <a:pPr algn="l"/>
                      <a:r>
                        <a:rPr lang="en-US" sz="1400" b="1" dirty="0">
                          <a:effectLst/>
                        </a:rPr>
                        <a:t>Extremely Large Steering Wheel Movement Proportion (%)</a:t>
                      </a:r>
                    </a:p>
                  </a:txBody>
                  <a:tcPr marL="17775" marR="17775" marT="17775" marB="17775" anchor="ctr">
                    <a:lnL>
                      <a:noFill/>
                    </a:lnL>
                    <a:lnR>
                      <a:noFill/>
                    </a:lnR>
                    <a:lnT>
                      <a:noFill/>
                    </a:lnT>
                    <a:lnB w="7620" cap="flat" cmpd="sng" algn="ctr">
                      <a:solidFill>
                        <a:srgbClr val="EBEBEB"/>
                      </a:solidFill>
                      <a:prstDash val="solid"/>
                      <a:round/>
                      <a:headEnd type="none" w="med" len="med"/>
                      <a:tailEnd type="none" w="med" len="med"/>
                    </a:lnB>
                    <a:solidFill>
                      <a:schemeClr val="accent2">
                        <a:lumMod val="20000"/>
                        <a:lumOff val="80000"/>
                      </a:schemeClr>
                    </a:solidFill>
                  </a:tcPr>
                </a:tc>
                <a:tc>
                  <a:txBody>
                    <a:bodyPr/>
                    <a:lstStyle/>
                    <a:p>
                      <a:pPr algn="l"/>
                      <a:r>
                        <a:rPr lang="en-US" sz="1400" b="1" dirty="0">
                          <a:effectLst/>
                        </a:rPr>
                        <a:t>Standard Deviation of Lane Offset (m)</a:t>
                      </a:r>
                    </a:p>
                  </a:txBody>
                  <a:tcPr marL="17775" marR="17775" marT="17775" marB="17775" anchor="ctr">
                    <a:lnL>
                      <a:noFill/>
                    </a:lnL>
                    <a:lnR>
                      <a:noFill/>
                    </a:lnR>
                    <a:lnB w="7620" cap="flat" cmpd="sng" algn="ctr">
                      <a:solidFill>
                        <a:srgbClr val="EBEBEB"/>
                      </a:solidFill>
                      <a:prstDash val="solid"/>
                      <a:round/>
                      <a:headEnd type="none" w="med" len="med"/>
                      <a:tailEnd type="none" w="med" len="med"/>
                    </a:lnB>
                    <a:solidFill>
                      <a:schemeClr val="accent2">
                        <a:lumMod val="20000"/>
                        <a:lumOff val="80000"/>
                      </a:schemeClr>
                    </a:solidFill>
                  </a:tcPr>
                </a:tc>
              </a:tr>
              <a:tr h="204130">
                <a:tc>
                  <a:txBody>
                    <a:bodyPr/>
                    <a:lstStyle/>
                    <a:p>
                      <a:pPr algn="l"/>
                      <a:r>
                        <a:rPr lang="en-US" sz="1800" b="1" dirty="0">
                          <a:effectLst/>
                        </a:rPr>
                        <a:t>No Passenger</a:t>
                      </a:r>
                    </a:p>
                  </a:txBody>
                  <a:tcPr marL="17775" marR="17775" marT="17775" marB="17775" anchor="ctr">
                    <a:lnL>
                      <a:noFill/>
                    </a:lnL>
                    <a:lnR>
                      <a:noFill/>
                    </a:lnR>
                    <a:lnT w="7620" cap="flat" cmpd="sng" algn="ctr">
                      <a:solidFill>
                        <a:srgbClr val="EBEBEB"/>
                      </a:solidFill>
                      <a:prstDash val="solid"/>
                      <a:round/>
                      <a:headEnd type="none" w="med" len="med"/>
                      <a:tailEnd type="none" w="med" len="med"/>
                    </a:lnT>
                    <a:lnB>
                      <a:noFill/>
                    </a:lnB>
                    <a:solidFill>
                      <a:schemeClr val="accent2">
                        <a:lumMod val="40000"/>
                        <a:lumOff val="60000"/>
                      </a:schemeClr>
                    </a:solidFill>
                  </a:tcPr>
                </a:tc>
                <a:tc>
                  <a:txBody>
                    <a:bodyPr/>
                    <a:lstStyle/>
                    <a:p>
                      <a:pPr algn="l"/>
                      <a:r>
                        <a:rPr lang="el-GR" sz="1800" b="0" i="0" dirty="0">
                          <a:solidFill>
                            <a:srgbClr val="888888"/>
                          </a:solidFill>
                          <a:effectLst/>
                        </a:rPr>
                        <a:t>μ=70.34</a:t>
                      </a:r>
                      <a:endParaRPr lang="el-GR" sz="1800" dirty="0">
                        <a:effectLst/>
                      </a:endParaRPr>
                    </a:p>
                  </a:txBody>
                  <a:tcPr marL="17775" marR="17775" marT="17775" marB="17775" anchor="ctr">
                    <a:lnL>
                      <a:noFill/>
                    </a:lnL>
                    <a:lnR>
                      <a:noFill/>
                    </a:lnR>
                    <a:lnT w="7620" cap="flat" cmpd="sng" algn="ctr">
                      <a:solidFill>
                        <a:srgbClr val="EBEBEB"/>
                      </a:solidFill>
                      <a:prstDash val="solid"/>
                      <a:round/>
                      <a:headEnd type="none" w="med" len="med"/>
                      <a:tailEnd type="none" w="med" len="med"/>
                    </a:lnT>
                    <a:lnB>
                      <a:noFill/>
                    </a:lnB>
                    <a:solidFill>
                      <a:schemeClr val="accent2">
                        <a:lumMod val="40000"/>
                        <a:lumOff val="60000"/>
                      </a:schemeClr>
                    </a:solidFill>
                  </a:tcPr>
                </a:tc>
                <a:tc>
                  <a:txBody>
                    <a:bodyPr/>
                    <a:lstStyle/>
                    <a:p>
                      <a:pPr algn="l"/>
                      <a:r>
                        <a:rPr lang="el-GR" sz="1800" b="0" i="0" dirty="0">
                          <a:solidFill>
                            <a:srgbClr val="888888"/>
                          </a:solidFill>
                          <a:effectLst/>
                        </a:rPr>
                        <a:t>μ=0.35</a:t>
                      </a:r>
                      <a:endParaRPr lang="el-GR" sz="1800" dirty="0">
                        <a:effectLst/>
                      </a:endParaRPr>
                    </a:p>
                  </a:txBody>
                  <a:tcPr marL="17775" marR="17775" marT="17775" marB="17775" anchor="ctr">
                    <a:lnL>
                      <a:noFill/>
                    </a:lnL>
                    <a:lnR>
                      <a:noFill/>
                    </a:lnR>
                    <a:lnT w="7620" cap="flat" cmpd="sng" algn="ctr">
                      <a:solidFill>
                        <a:srgbClr val="EBEBEB"/>
                      </a:solidFill>
                      <a:prstDash val="solid"/>
                      <a:round/>
                      <a:headEnd type="none" w="med" len="med"/>
                      <a:tailEnd type="none" w="med" len="med"/>
                    </a:lnT>
                    <a:lnB>
                      <a:noFill/>
                    </a:lnB>
                    <a:solidFill>
                      <a:schemeClr val="accent2">
                        <a:lumMod val="40000"/>
                        <a:lumOff val="60000"/>
                      </a:schemeClr>
                    </a:solidFill>
                  </a:tcPr>
                </a:tc>
                <a:tc>
                  <a:txBody>
                    <a:bodyPr/>
                    <a:lstStyle/>
                    <a:p>
                      <a:pPr algn="l"/>
                      <a:r>
                        <a:rPr lang="el-GR" sz="1800" b="0" i="0">
                          <a:solidFill>
                            <a:srgbClr val="888888"/>
                          </a:solidFill>
                          <a:effectLst/>
                        </a:rPr>
                        <a:t>μ=29.30</a:t>
                      </a:r>
                      <a:endParaRPr lang="el-GR" sz="1800">
                        <a:effectLst/>
                      </a:endParaRPr>
                    </a:p>
                  </a:txBody>
                  <a:tcPr marL="17775" marR="17775" marT="17775" marB="17775" anchor="ctr">
                    <a:lnL>
                      <a:noFill/>
                    </a:lnL>
                    <a:lnR>
                      <a:noFill/>
                    </a:lnR>
                    <a:lnT w="7620" cap="flat" cmpd="sng" algn="ctr">
                      <a:solidFill>
                        <a:srgbClr val="EBEBEB"/>
                      </a:solidFill>
                      <a:prstDash val="solid"/>
                      <a:round/>
                      <a:headEnd type="none" w="med" len="med"/>
                      <a:tailEnd type="none" w="med" len="med"/>
                    </a:lnT>
                    <a:lnB>
                      <a:noFill/>
                    </a:lnB>
                    <a:solidFill>
                      <a:schemeClr val="accent2">
                        <a:lumMod val="40000"/>
                        <a:lumOff val="60000"/>
                      </a:schemeClr>
                    </a:solidFill>
                  </a:tcPr>
                </a:tc>
                <a:tc>
                  <a:txBody>
                    <a:bodyPr/>
                    <a:lstStyle/>
                    <a:p>
                      <a:pPr algn="l"/>
                      <a:r>
                        <a:rPr lang="el-GR" sz="1800" b="0" i="0">
                          <a:solidFill>
                            <a:srgbClr val="888888"/>
                          </a:solidFill>
                          <a:effectLst/>
                        </a:rPr>
                        <a:t>μ=8.95</a:t>
                      </a:r>
                      <a:endParaRPr lang="el-GR" sz="1800">
                        <a:effectLst/>
                      </a:endParaRPr>
                    </a:p>
                  </a:txBody>
                  <a:tcPr marL="17775" marR="17775" marT="17775" marB="17775" anchor="ctr">
                    <a:lnL>
                      <a:noFill/>
                    </a:lnL>
                    <a:lnR>
                      <a:noFill/>
                    </a:lnR>
                    <a:lnT w="7620" cap="flat" cmpd="sng" algn="ctr">
                      <a:solidFill>
                        <a:srgbClr val="EBEBEB"/>
                      </a:solidFill>
                      <a:prstDash val="solid"/>
                      <a:round/>
                      <a:headEnd type="none" w="med" len="med"/>
                      <a:tailEnd type="none" w="med" len="med"/>
                    </a:lnT>
                    <a:lnB>
                      <a:noFill/>
                    </a:lnB>
                    <a:solidFill>
                      <a:schemeClr val="accent2">
                        <a:lumMod val="40000"/>
                        <a:lumOff val="60000"/>
                      </a:schemeClr>
                    </a:solidFill>
                  </a:tcPr>
                </a:tc>
                <a:tc>
                  <a:txBody>
                    <a:bodyPr/>
                    <a:lstStyle/>
                    <a:p>
                      <a:pPr algn="l"/>
                      <a:r>
                        <a:rPr lang="el-GR" sz="1800" b="0" i="0">
                          <a:solidFill>
                            <a:srgbClr val="888888"/>
                          </a:solidFill>
                          <a:effectLst/>
                        </a:rPr>
                        <a:t>μ=0.44</a:t>
                      </a:r>
                      <a:endParaRPr lang="el-GR" sz="1800">
                        <a:effectLst/>
                      </a:endParaRPr>
                    </a:p>
                  </a:txBody>
                  <a:tcPr marL="17775" marR="17775" marT="17775" marB="17775" anchor="ctr">
                    <a:lnL>
                      <a:noFill/>
                    </a:lnL>
                    <a:lnR>
                      <a:noFill/>
                    </a:lnR>
                    <a:lnT w="7620" cap="flat" cmpd="sng" algn="ctr">
                      <a:solidFill>
                        <a:srgbClr val="EBEBEB"/>
                      </a:solidFill>
                      <a:prstDash val="solid"/>
                      <a:round/>
                      <a:headEnd type="none" w="med" len="med"/>
                      <a:tailEnd type="none" w="med" len="med"/>
                    </a:lnT>
                    <a:lnB>
                      <a:noFill/>
                    </a:lnB>
                    <a:solidFill>
                      <a:schemeClr val="accent2">
                        <a:lumMod val="40000"/>
                        <a:lumOff val="60000"/>
                      </a:schemeClr>
                    </a:solidFill>
                  </a:tcPr>
                </a:tc>
              </a:tr>
              <a:tr h="204130">
                <a:tc>
                  <a:txBody>
                    <a:bodyPr/>
                    <a:lstStyle/>
                    <a:p>
                      <a:pPr algn="l"/>
                      <a:r>
                        <a:rPr lang="en-US" sz="1800" b="1" dirty="0">
                          <a:effectLst/>
                        </a:rPr>
                        <a:t>No Distraction</a:t>
                      </a: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a:solidFill>
                            <a:srgbClr val="888888"/>
                          </a:solidFill>
                          <a:effectLst/>
                        </a:rPr>
                        <a:t>σ=26.08</a:t>
                      </a:r>
                      <a:endParaRPr lang="el-GR" sz="180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dirty="0">
                          <a:solidFill>
                            <a:srgbClr val="888888"/>
                          </a:solidFill>
                          <a:effectLst/>
                        </a:rPr>
                        <a:t>σ=0.38</a:t>
                      </a:r>
                      <a:endParaRPr lang="el-GR" sz="1800" dirty="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dirty="0">
                          <a:solidFill>
                            <a:srgbClr val="888888"/>
                          </a:solidFill>
                          <a:effectLst/>
                        </a:rPr>
                        <a:t>σ=25.82</a:t>
                      </a:r>
                      <a:endParaRPr lang="el-GR" sz="1800" dirty="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a:solidFill>
                            <a:srgbClr val="888888"/>
                          </a:solidFill>
                          <a:effectLst/>
                        </a:rPr>
                        <a:t>σ=3.37</a:t>
                      </a:r>
                      <a:endParaRPr lang="el-GR" sz="180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a:solidFill>
                            <a:srgbClr val="888888"/>
                          </a:solidFill>
                          <a:effectLst/>
                        </a:rPr>
                        <a:t>σ=0.21</a:t>
                      </a:r>
                      <a:endParaRPr lang="el-GR" sz="1800">
                        <a:effectLst/>
                      </a:endParaRPr>
                    </a:p>
                  </a:txBody>
                  <a:tcPr marL="17775" marR="17775" marT="17775" marB="17775" anchor="ctr">
                    <a:lnL>
                      <a:noFill/>
                    </a:lnL>
                    <a:lnR>
                      <a:noFill/>
                    </a:lnR>
                    <a:lnT>
                      <a:noFill/>
                    </a:lnT>
                    <a:lnB>
                      <a:noFill/>
                    </a:lnB>
                    <a:solidFill>
                      <a:schemeClr val="accent2">
                        <a:lumMod val="40000"/>
                        <a:lumOff val="60000"/>
                      </a:schemeClr>
                    </a:solidFill>
                  </a:tcPr>
                </a:tc>
              </a:tr>
              <a:tr h="204130">
                <a:tc>
                  <a:txBody>
                    <a:bodyPr/>
                    <a:lstStyle/>
                    <a:p>
                      <a:pPr algn="l"/>
                      <a:r>
                        <a:rPr lang="en-US" sz="1800" b="1" dirty="0">
                          <a:effectLst/>
                        </a:rPr>
                        <a:t>No Passenger</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μ=66.44</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μ=0.45</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μ=14.51</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μ=14.12</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a:solidFill>
                            <a:srgbClr val="888888"/>
                          </a:solidFill>
                          <a:effectLst/>
                        </a:rPr>
                        <a:t>μ=0.34</a:t>
                      </a:r>
                      <a:endParaRPr lang="el-GR" sz="1800">
                        <a:effectLst/>
                      </a:endParaRPr>
                    </a:p>
                  </a:txBody>
                  <a:tcPr marL="17775" marR="17775" marT="17775" marB="17775" anchor="ctr">
                    <a:lnL>
                      <a:noFill/>
                    </a:lnL>
                    <a:lnR>
                      <a:noFill/>
                    </a:lnR>
                    <a:lnT>
                      <a:noFill/>
                    </a:lnT>
                    <a:lnB>
                      <a:noFill/>
                    </a:lnB>
                    <a:solidFill>
                      <a:schemeClr val="bg1"/>
                    </a:solidFill>
                  </a:tcPr>
                </a:tc>
              </a:tr>
              <a:tr h="345537">
                <a:tc>
                  <a:txBody>
                    <a:bodyPr/>
                    <a:lstStyle/>
                    <a:p>
                      <a:pPr algn="l"/>
                      <a:r>
                        <a:rPr lang="en-US" sz="1800" b="1" dirty="0">
                          <a:effectLst/>
                        </a:rPr>
                        <a:t>Visual Distraction</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σ=33.11</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σ=1.49</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σ=31.16</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σ=16.41</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σ=0.26</a:t>
                      </a:r>
                      <a:endParaRPr lang="el-GR" sz="1800" dirty="0">
                        <a:effectLst/>
                      </a:endParaRPr>
                    </a:p>
                  </a:txBody>
                  <a:tcPr marL="17775" marR="17775" marT="17775" marB="17775" anchor="ctr">
                    <a:lnL>
                      <a:noFill/>
                    </a:lnL>
                    <a:lnR>
                      <a:noFill/>
                    </a:lnR>
                    <a:lnT>
                      <a:noFill/>
                    </a:lnT>
                    <a:lnB>
                      <a:noFill/>
                    </a:lnB>
                    <a:solidFill>
                      <a:schemeClr val="bg1"/>
                    </a:solidFill>
                  </a:tcPr>
                </a:tc>
              </a:tr>
              <a:tr h="204130">
                <a:tc>
                  <a:txBody>
                    <a:bodyPr/>
                    <a:lstStyle/>
                    <a:p>
                      <a:pPr algn="l"/>
                      <a:r>
                        <a:rPr lang="en-US" sz="1800" b="1" dirty="0">
                          <a:effectLst/>
                        </a:rPr>
                        <a:t>No Passenger</a:t>
                      </a: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dirty="0">
                          <a:solidFill>
                            <a:srgbClr val="888888"/>
                          </a:solidFill>
                          <a:effectLst/>
                        </a:rPr>
                        <a:t>μ=58.09</a:t>
                      </a:r>
                      <a:endParaRPr lang="el-GR" sz="1800" dirty="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dirty="0">
                          <a:solidFill>
                            <a:srgbClr val="888888"/>
                          </a:solidFill>
                          <a:effectLst/>
                        </a:rPr>
                        <a:t>μ=0.33</a:t>
                      </a:r>
                      <a:endParaRPr lang="el-GR" sz="1800" dirty="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dirty="0">
                          <a:solidFill>
                            <a:srgbClr val="888888"/>
                          </a:solidFill>
                          <a:effectLst/>
                        </a:rPr>
                        <a:t>μ=7.41</a:t>
                      </a:r>
                      <a:endParaRPr lang="el-GR" sz="1800" dirty="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marL="0" algn="l" defTabSz="914400" rtl="0" eaLnBrk="1" latinLnBrk="0" hangingPunct="1"/>
                      <a:r>
                        <a:rPr lang="el-GR" sz="1800" b="0" i="0" kern="1200" dirty="0">
                          <a:solidFill>
                            <a:srgbClr val="888888"/>
                          </a:solidFill>
                          <a:effectLst/>
                          <a:latin typeface="+mn-lt"/>
                          <a:ea typeface="+mn-ea"/>
                          <a:cs typeface="+mn-cs"/>
                        </a:rPr>
                        <a:t>μ=16.90</a:t>
                      </a: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dirty="0">
                          <a:solidFill>
                            <a:srgbClr val="888888"/>
                          </a:solidFill>
                          <a:effectLst/>
                        </a:rPr>
                        <a:t>μ=0.32</a:t>
                      </a:r>
                      <a:endParaRPr lang="el-GR" sz="1800" dirty="0">
                        <a:effectLst/>
                      </a:endParaRPr>
                    </a:p>
                  </a:txBody>
                  <a:tcPr marL="17775" marR="17775" marT="17775" marB="17775" anchor="ctr">
                    <a:lnL>
                      <a:noFill/>
                    </a:lnL>
                    <a:lnR>
                      <a:noFill/>
                    </a:lnR>
                    <a:lnT>
                      <a:noFill/>
                    </a:lnT>
                    <a:lnB>
                      <a:noFill/>
                    </a:lnB>
                    <a:solidFill>
                      <a:schemeClr val="accent2">
                        <a:lumMod val="40000"/>
                        <a:lumOff val="60000"/>
                      </a:schemeClr>
                    </a:solidFill>
                  </a:tcPr>
                </a:tc>
              </a:tr>
              <a:tr h="363883">
                <a:tc>
                  <a:txBody>
                    <a:bodyPr/>
                    <a:lstStyle/>
                    <a:p>
                      <a:pPr algn="l"/>
                      <a:r>
                        <a:rPr lang="en-US" sz="1800" b="1" dirty="0">
                          <a:effectLst/>
                        </a:rPr>
                        <a:t>Cognitive Distraction</a:t>
                      </a: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a:solidFill>
                            <a:srgbClr val="888888"/>
                          </a:solidFill>
                          <a:effectLst/>
                        </a:rPr>
                        <a:t>σ=35.40</a:t>
                      </a:r>
                      <a:endParaRPr lang="el-GR" sz="180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dirty="0">
                          <a:solidFill>
                            <a:srgbClr val="888888"/>
                          </a:solidFill>
                          <a:effectLst/>
                        </a:rPr>
                        <a:t>σ=0.70</a:t>
                      </a:r>
                      <a:endParaRPr lang="el-GR" sz="1800" dirty="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dirty="0">
                          <a:solidFill>
                            <a:srgbClr val="888888"/>
                          </a:solidFill>
                          <a:effectLst/>
                        </a:rPr>
                        <a:t>σ=21.33</a:t>
                      </a:r>
                      <a:endParaRPr lang="el-GR" sz="1800" dirty="0">
                        <a:effectLst/>
                      </a:endParaRPr>
                    </a:p>
                  </a:txBody>
                  <a:tcPr marL="17775" marR="17775" marT="17775" marB="17775" anchor="ctr">
                    <a:lnL>
                      <a:noFill/>
                    </a:lnL>
                    <a:lnR>
                      <a:noFill/>
                    </a:lnR>
                    <a:lnT>
                      <a:noFill/>
                    </a:lnT>
                    <a:lnB>
                      <a:noFill/>
                    </a:lnB>
                    <a:solidFill>
                      <a:schemeClr val="accent2">
                        <a:lumMod val="40000"/>
                        <a:lumOff val="60000"/>
                      </a:schemeClr>
                    </a:solidFill>
                  </a:tcPr>
                </a:tc>
                <a:tc>
                  <a:txBody>
                    <a:bodyPr/>
                    <a:lstStyle/>
                    <a:p>
                      <a:pPr marL="0" algn="l" defTabSz="914400" rtl="0" eaLnBrk="1" latinLnBrk="0" hangingPunct="1"/>
                      <a:r>
                        <a:rPr lang="el-GR" sz="1800" b="0" i="0" kern="1200" dirty="0">
                          <a:solidFill>
                            <a:srgbClr val="888888"/>
                          </a:solidFill>
                          <a:effectLst/>
                          <a:latin typeface="+mn-lt"/>
                          <a:ea typeface="+mn-ea"/>
                          <a:cs typeface="+mn-cs"/>
                        </a:rPr>
                        <a:t>σ=18.57</a:t>
                      </a:r>
                    </a:p>
                  </a:txBody>
                  <a:tcPr marL="17775" marR="17775" marT="17775" marB="17775" anchor="ctr">
                    <a:lnL>
                      <a:noFill/>
                    </a:lnL>
                    <a:lnR>
                      <a:noFill/>
                    </a:lnR>
                    <a:lnT>
                      <a:noFill/>
                    </a:lnT>
                    <a:lnB>
                      <a:noFill/>
                    </a:lnB>
                    <a:solidFill>
                      <a:schemeClr val="accent2">
                        <a:lumMod val="40000"/>
                        <a:lumOff val="60000"/>
                      </a:schemeClr>
                    </a:solidFill>
                  </a:tcPr>
                </a:tc>
                <a:tc>
                  <a:txBody>
                    <a:bodyPr/>
                    <a:lstStyle/>
                    <a:p>
                      <a:pPr algn="l"/>
                      <a:r>
                        <a:rPr lang="el-GR" sz="1800" b="0" i="0">
                          <a:solidFill>
                            <a:srgbClr val="888888"/>
                          </a:solidFill>
                          <a:effectLst/>
                        </a:rPr>
                        <a:t>σ=0.21</a:t>
                      </a:r>
                      <a:endParaRPr lang="el-GR" sz="1800">
                        <a:effectLst/>
                      </a:endParaRPr>
                    </a:p>
                  </a:txBody>
                  <a:tcPr marL="17775" marR="17775" marT="17775" marB="17775" anchor="ctr">
                    <a:lnL>
                      <a:noFill/>
                    </a:lnL>
                    <a:lnR>
                      <a:noFill/>
                    </a:lnR>
                    <a:lnT>
                      <a:noFill/>
                    </a:lnT>
                    <a:lnB>
                      <a:noFill/>
                    </a:lnB>
                    <a:solidFill>
                      <a:schemeClr val="accent2">
                        <a:lumMod val="40000"/>
                        <a:lumOff val="60000"/>
                      </a:schemeClr>
                    </a:solidFill>
                  </a:tcPr>
                </a:tc>
              </a:tr>
              <a:tr h="204130">
                <a:tc>
                  <a:txBody>
                    <a:bodyPr/>
                    <a:lstStyle/>
                    <a:p>
                      <a:pPr algn="l"/>
                      <a:r>
                        <a:rPr lang="en-US" sz="1800" b="1" dirty="0">
                          <a:effectLst/>
                        </a:rPr>
                        <a:t>No Passenger</a:t>
                      </a:r>
                    </a:p>
                  </a:txBody>
                  <a:tcPr marL="17775" marR="17775" marT="17775" marB="17775" anchor="ctr">
                    <a:lnL>
                      <a:noFill/>
                    </a:lnL>
                    <a:lnR>
                      <a:noFill/>
                    </a:lnR>
                    <a:lnT>
                      <a:noFill/>
                    </a:lnT>
                    <a:lnB>
                      <a:noFill/>
                    </a:lnB>
                    <a:solidFill>
                      <a:schemeClr val="bg1"/>
                    </a:solidFill>
                  </a:tcPr>
                </a:tc>
                <a:tc>
                  <a:txBody>
                    <a:bodyPr/>
                    <a:lstStyle/>
                    <a:p>
                      <a:pPr algn="l"/>
                      <a:r>
                        <a:rPr lang="el-GR" sz="1800" b="0" i="0">
                          <a:solidFill>
                            <a:srgbClr val="888888"/>
                          </a:solidFill>
                          <a:effectLst/>
                        </a:rPr>
                        <a:t>μ=64.91</a:t>
                      </a:r>
                      <a:endParaRPr lang="el-GR" sz="180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μ=0.73</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μ=37.46</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marL="0" algn="l" defTabSz="914400" rtl="0" eaLnBrk="1" latinLnBrk="0" hangingPunct="1"/>
                      <a:r>
                        <a:rPr lang="el-GR" sz="1800" b="0" i="0" kern="1200" dirty="0">
                          <a:solidFill>
                            <a:srgbClr val="FF0000"/>
                          </a:solidFill>
                          <a:effectLst/>
                          <a:latin typeface="+mn-lt"/>
                          <a:ea typeface="+mn-ea"/>
                          <a:cs typeface="+mn-cs"/>
                        </a:rPr>
                        <a:t>μ=22.33</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μ=0.47</a:t>
                      </a:r>
                      <a:endParaRPr lang="el-GR" sz="1800" dirty="0">
                        <a:effectLst/>
                      </a:endParaRPr>
                    </a:p>
                  </a:txBody>
                  <a:tcPr marL="17775" marR="17775" marT="17775" marB="17775" anchor="ctr">
                    <a:lnL>
                      <a:noFill/>
                    </a:lnL>
                    <a:lnR>
                      <a:noFill/>
                    </a:lnR>
                    <a:lnT>
                      <a:noFill/>
                    </a:lnT>
                    <a:lnB>
                      <a:noFill/>
                    </a:lnB>
                    <a:solidFill>
                      <a:schemeClr val="bg1"/>
                    </a:solidFill>
                  </a:tcPr>
                </a:tc>
              </a:tr>
              <a:tr h="363883">
                <a:tc>
                  <a:txBody>
                    <a:bodyPr/>
                    <a:lstStyle/>
                    <a:p>
                      <a:pPr algn="l"/>
                      <a:r>
                        <a:rPr lang="en-US" sz="1800" b="1" dirty="0">
                          <a:effectLst/>
                        </a:rPr>
                        <a:t>Combined Distraction</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σ=33.48</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σ=2.33</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σ=47.97</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marL="0" algn="l" defTabSz="914400" rtl="0" eaLnBrk="1" latinLnBrk="0" hangingPunct="1"/>
                      <a:r>
                        <a:rPr lang="el-GR" sz="1800" b="0" i="0" kern="1200" dirty="0">
                          <a:solidFill>
                            <a:srgbClr val="FF0000"/>
                          </a:solidFill>
                          <a:effectLst/>
                          <a:latin typeface="+mn-lt"/>
                          <a:ea typeface="+mn-ea"/>
                          <a:cs typeface="+mn-cs"/>
                        </a:rPr>
                        <a:t>σ=17.91</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σ=0.36</a:t>
                      </a:r>
                      <a:endParaRPr lang="el-GR" sz="1800" dirty="0">
                        <a:effectLst/>
                      </a:endParaRPr>
                    </a:p>
                  </a:txBody>
                  <a:tcPr marL="17775" marR="17775" marT="17775" marB="17775" anchor="ctr">
                    <a:lnL>
                      <a:noFill/>
                    </a:lnL>
                    <a:lnR>
                      <a:noFill/>
                    </a:lnR>
                    <a:lnT>
                      <a:noFill/>
                    </a:lnT>
                    <a:lnB>
                      <a:noFill/>
                    </a:lnB>
                    <a:solidFill>
                      <a:schemeClr val="bg1"/>
                    </a:solidFill>
                  </a:tcPr>
                </a:tc>
              </a:tr>
              <a:tr h="204130">
                <a:tc>
                  <a:txBody>
                    <a:bodyPr/>
                    <a:lstStyle/>
                    <a:p>
                      <a:pPr algn="l"/>
                      <a:r>
                        <a:rPr lang="en-US" sz="1800" b="1" dirty="0">
                          <a:effectLst/>
                        </a:rPr>
                        <a:t>Passenger</a:t>
                      </a: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FF0000"/>
                          </a:solidFill>
                          <a:effectLst/>
                        </a:rPr>
                        <a:t>μ=76.08</a:t>
                      </a:r>
                      <a:endParaRPr lang="el-GR" sz="1800" dirty="0">
                        <a:solidFill>
                          <a:srgbClr val="FF0000"/>
                        </a:solidFill>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μ=0.32</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μ=37.12</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μ=10.01</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μ=0.43</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r>
              <a:tr h="204130">
                <a:tc>
                  <a:txBody>
                    <a:bodyPr/>
                    <a:lstStyle/>
                    <a:p>
                      <a:pPr algn="l"/>
                      <a:r>
                        <a:rPr lang="en-US" sz="1800" b="1" dirty="0">
                          <a:effectLst/>
                        </a:rPr>
                        <a:t>No Distraction</a:t>
                      </a:r>
                    </a:p>
                  </a:txBody>
                  <a:tcPr marL="17775" marR="17775" marT="17775" marB="17775" anchor="ctr">
                    <a:lnL>
                      <a:noFill/>
                    </a:lnL>
                    <a:lnR>
                      <a:noFill/>
                    </a:lnR>
                    <a:lnT>
                      <a:noFill/>
                    </a:lnT>
                    <a:lnB>
                      <a:noFill/>
                    </a:lnB>
                    <a:solidFill>
                      <a:schemeClr val="accent1">
                        <a:lumMod val="60000"/>
                        <a:lumOff val="40000"/>
                      </a:schemeClr>
                    </a:solidFill>
                  </a:tcPr>
                </a:tc>
                <a:tc>
                  <a:txBody>
                    <a:bodyPr/>
                    <a:lstStyle/>
                    <a:p>
                      <a:pPr marL="0" algn="l" defTabSz="914400" rtl="0" eaLnBrk="1" latinLnBrk="0" hangingPunct="1"/>
                      <a:r>
                        <a:rPr lang="el-GR" sz="1800" b="0" i="0" kern="1200" dirty="0">
                          <a:solidFill>
                            <a:srgbClr val="FF0000"/>
                          </a:solidFill>
                          <a:effectLst/>
                          <a:latin typeface="+mn-lt"/>
                          <a:ea typeface="+mn-ea"/>
                          <a:cs typeface="+mn-cs"/>
                        </a:rPr>
                        <a:t>σ=20.73</a:t>
                      </a: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σ=0.57</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a:solidFill>
                            <a:srgbClr val="888888"/>
                          </a:solidFill>
                          <a:effectLst/>
                        </a:rPr>
                        <a:t>σ=20.56</a:t>
                      </a:r>
                      <a:endParaRPr lang="el-GR" sz="180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σ=3.08</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effectLst/>
                        </a:rPr>
                        <a:t>σ=0.21</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r>
              <a:tr h="204130">
                <a:tc>
                  <a:txBody>
                    <a:bodyPr/>
                    <a:lstStyle/>
                    <a:p>
                      <a:pPr algn="l"/>
                      <a:r>
                        <a:rPr lang="en-US" sz="1800" b="1" dirty="0">
                          <a:effectLst/>
                        </a:rPr>
                        <a:t>Passenger</a:t>
                      </a:r>
                    </a:p>
                  </a:txBody>
                  <a:tcPr marL="17775" marR="17775" marT="17775" marB="17775" anchor="ctr">
                    <a:lnL>
                      <a:noFill/>
                    </a:lnL>
                    <a:lnR>
                      <a:noFill/>
                    </a:lnR>
                    <a:lnT>
                      <a:noFill/>
                    </a:lnT>
                    <a:lnB>
                      <a:noFill/>
                    </a:lnB>
                    <a:solidFill>
                      <a:schemeClr val="bg1"/>
                    </a:solidFill>
                  </a:tcPr>
                </a:tc>
                <a:tc>
                  <a:txBody>
                    <a:bodyPr/>
                    <a:lstStyle/>
                    <a:p>
                      <a:pPr algn="l"/>
                      <a:r>
                        <a:rPr lang="el-GR" sz="1800" b="0" i="0">
                          <a:solidFill>
                            <a:srgbClr val="888888"/>
                          </a:solidFill>
                          <a:effectLst/>
                        </a:rPr>
                        <a:t>μ=66.36</a:t>
                      </a:r>
                      <a:endParaRPr lang="el-GR" sz="180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μ=0.40</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marL="0" algn="l" defTabSz="914400" rtl="0" eaLnBrk="1" latinLnBrk="0" hangingPunct="1"/>
                      <a:r>
                        <a:rPr lang="el-GR" sz="1800" b="0" i="0" kern="1200" dirty="0">
                          <a:solidFill>
                            <a:srgbClr val="FF0000"/>
                          </a:solidFill>
                          <a:effectLst/>
                          <a:latin typeface="+mn-lt"/>
                          <a:ea typeface="+mn-ea"/>
                          <a:cs typeface="+mn-cs"/>
                        </a:rPr>
                        <a:t>μ=48.77</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μ=24.19</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μ=0.43</a:t>
                      </a:r>
                      <a:endParaRPr lang="el-GR" sz="1800" dirty="0">
                        <a:effectLst/>
                      </a:endParaRPr>
                    </a:p>
                  </a:txBody>
                  <a:tcPr marL="17775" marR="17775" marT="17775" marB="17775" anchor="ctr">
                    <a:lnL>
                      <a:noFill/>
                    </a:lnL>
                    <a:lnR>
                      <a:noFill/>
                    </a:lnR>
                    <a:lnT>
                      <a:noFill/>
                    </a:lnT>
                    <a:lnB>
                      <a:noFill/>
                    </a:lnB>
                    <a:solidFill>
                      <a:schemeClr val="bg1"/>
                    </a:solidFill>
                  </a:tcPr>
                </a:tc>
              </a:tr>
              <a:tr h="363883">
                <a:tc>
                  <a:txBody>
                    <a:bodyPr/>
                    <a:lstStyle/>
                    <a:p>
                      <a:pPr algn="l"/>
                      <a:r>
                        <a:rPr lang="en-US" sz="1800" b="1" dirty="0">
                          <a:effectLst/>
                        </a:rPr>
                        <a:t>Visual Distraction</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σ=33.66</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a:solidFill>
                            <a:srgbClr val="888888"/>
                          </a:solidFill>
                          <a:effectLst/>
                        </a:rPr>
                        <a:t>σ=1.78</a:t>
                      </a:r>
                      <a:endParaRPr lang="el-GR" sz="1800">
                        <a:effectLst/>
                      </a:endParaRPr>
                    </a:p>
                  </a:txBody>
                  <a:tcPr marL="17775" marR="17775" marT="17775" marB="17775" anchor="ctr">
                    <a:lnL>
                      <a:noFill/>
                    </a:lnL>
                    <a:lnR>
                      <a:noFill/>
                    </a:lnR>
                    <a:lnT>
                      <a:noFill/>
                    </a:lnT>
                    <a:lnB>
                      <a:noFill/>
                    </a:lnB>
                    <a:solidFill>
                      <a:schemeClr val="bg1"/>
                    </a:solidFill>
                  </a:tcPr>
                </a:tc>
                <a:tc>
                  <a:txBody>
                    <a:bodyPr/>
                    <a:lstStyle/>
                    <a:p>
                      <a:pPr marL="0" algn="l" defTabSz="914400" rtl="0" eaLnBrk="1" latinLnBrk="0" hangingPunct="1"/>
                      <a:r>
                        <a:rPr lang="el-GR" sz="1800" b="0" i="0" kern="1200" dirty="0">
                          <a:solidFill>
                            <a:srgbClr val="FF0000"/>
                          </a:solidFill>
                          <a:effectLst/>
                          <a:latin typeface="+mn-lt"/>
                          <a:ea typeface="+mn-ea"/>
                          <a:cs typeface="+mn-cs"/>
                        </a:rPr>
                        <a:t>σ=45.86</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σ=16.96</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σ=0.31</a:t>
                      </a:r>
                      <a:endParaRPr lang="el-GR" sz="1800" dirty="0">
                        <a:effectLst/>
                      </a:endParaRPr>
                    </a:p>
                  </a:txBody>
                  <a:tcPr marL="17775" marR="17775" marT="17775" marB="17775" anchor="ctr">
                    <a:lnL>
                      <a:noFill/>
                    </a:lnL>
                    <a:lnR>
                      <a:noFill/>
                    </a:lnR>
                    <a:lnT>
                      <a:noFill/>
                    </a:lnT>
                    <a:lnB>
                      <a:noFill/>
                    </a:lnB>
                    <a:solidFill>
                      <a:schemeClr val="bg1"/>
                    </a:solidFill>
                  </a:tcPr>
                </a:tc>
              </a:tr>
              <a:tr h="204130">
                <a:tc>
                  <a:txBody>
                    <a:bodyPr/>
                    <a:lstStyle/>
                    <a:p>
                      <a:pPr algn="l"/>
                      <a:r>
                        <a:rPr lang="en-US" sz="1800" b="1" dirty="0">
                          <a:effectLst/>
                        </a:rPr>
                        <a:t>Passenger</a:t>
                      </a: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μ=67.87</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μ=0.44</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a:solidFill>
                            <a:srgbClr val="888888"/>
                          </a:solidFill>
                          <a:effectLst/>
                        </a:rPr>
                        <a:t>μ=7.47</a:t>
                      </a:r>
                      <a:endParaRPr lang="el-GR" sz="180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μ=5.01</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μ=0.40</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r>
              <a:tr h="363883">
                <a:tc>
                  <a:txBody>
                    <a:bodyPr/>
                    <a:lstStyle/>
                    <a:p>
                      <a:pPr algn="l"/>
                      <a:r>
                        <a:rPr lang="en-US" sz="1800" b="1">
                          <a:effectLst/>
                        </a:rPr>
                        <a:t>Cognitive Distraction</a:t>
                      </a: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σ=32.29</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σ=0.96</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σ=18.12</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σ=11.97</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c>
                  <a:txBody>
                    <a:bodyPr/>
                    <a:lstStyle/>
                    <a:p>
                      <a:pPr algn="l"/>
                      <a:r>
                        <a:rPr lang="el-GR" sz="1800" b="0" i="0" dirty="0">
                          <a:solidFill>
                            <a:srgbClr val="888888"/>
                          </a:solidFill>
                          <a:effectLst/>
                        </a:rPr>
                        <a:t>σ=0.39</a:t>
                      </a:r>
                      <a:endParaRPr lang="el-GR" sz="1800" dirty="0">
                        <a:effectLst/>
                      </a:endParaRPr>
                    </a:p>
                  </a:txBody>
                  <a:tcPr marL="17775" marR="17775" marT="17775" marB="17775" anchor="ctr">
                    <a:lnL>
                      <a:noFill/>
                    </a:lnL>
                    <a:lnR>
                      <a:noFill/>
                    </a:lnR>
                    <a:lnT>
                      <a:noFill/>
                    </a:lnT>
                    <a:lnB>
                      <a:noFill/>
                    </a:lnB>
                    <a:solidFill>
                      <a:schemeClr val="accent1">
                        <a:lumMod val="60000"/>
                        <a:lumOff val="40000"/>
                      </a:schemeClr>
                    </a:solidFill>
                  </a:tcPr>
                </a:tc>
              </a:tr>
              <a:tr h="204130">
                <a:tc>
                  <a:txBody>
                    <a:bodyPr/>
                    <a:lstStyle/>
                    <a:p>
                      <a:pPr algn="l"/>
                      <a:r>
                        <a:rPr lang="en-US" sz="1800" b="1" dirty="0">
                          <a:effectLst/>
                        </a:rPr>
                        <a:t>Passenger</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μ=61.94</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marL="0" algn="l" defTabSz="914400" rtl="0" eaLnBrk="1" latinLnBrk="0" hangingPunct="1"/>
                      <a:r>
                        <a:rPr lang="el-GR" sz="1800" b="0" i="0" kern="1200" dirty="0">
                          <a:solidFill>
                            <a:srgbClr val="FF0000"/>
                          </a:solidFill>
                          <a:effectLst/>
                          <a:latin typeface="+mn-lt"/>
                          <a:ea typeface="+mn-ea"/>
                          <a:cs typeface="+mn-cs"/>
                        </a:rPr>
                        <a:t>μ=0.93</a:t>
                      </a:r>
                    </a:p>
                  </a:txBody>
                  <a:tcPr marL="17775" marR="17775" marT="17775" marB="17775" anchor="ctr">
                    <a:lnL>
                      <a:noFill/>
                    </a:lnL>
                    <a:lnR>
                      <a:noFill/>
                    </a:lnR>
                    <a:lnT>
                      <a:noFill/>
                    </a:lnT>
                    <a:lnB>
                      <a:noFill/>
                    </a:lnB>
                    <a:solidFill>
                      <a:schemeClr val="bg1"/>
                    </a:solidFill>
                  </a:tcPr>
                </a:tc>
                <a:tc>
                  <a:txBody>
                    <a:bodyPr/>
                    <a:lstStyle/>
                    <a:p>
                      <a:pPr algn="l"/>
                      <a:r>
                        <a:rPr lang="el-GR" sz="1800" b="0" i="0">
                          <a:solidFill>
                            <a:srgbClr val="888888"/>
                          </a:solidFill>
                          <a:effectLst/>
                        </a:rPr>
                        <a:t>μ=45.53</a:t>
                      </a:r>
                      <a:endParaRPr lang="el-GR" sz="180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μ=20.76</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marL="0" algn="l" defTabSz="914400" rtl="0" eaLnBrk="1" latinLnBrk="0" hangingPunct="1"/>
                      <a:r>
                        <a:rPr lang="el-GR" sz="1800" b="0" i="0" kern="1200" dirty="0">
                          <a:solidFill>
                            <a:srgbClr val="FF0000"/>
                          </a:solidFill>
                          <a:effectLst/>
                          <a:latin typeface="+mn-lt"/>
                          <a:ea typeface="+mn-ea"/>
                          <a:cs typeface="+mn-cs"/>
                        </a:rPr>
                        <a:t>μ=0.48</a:t>
                      </a:r>
                    </a:p>
                  </a:txBody>
                  <a:tcPr marL="17775" marR="17775" marT="17775" marB="17775" anchor="ctr">
                    <a:lnL>
                      <a:noFill/>
                    </a:lnL>
                    <a:lnR>
                      <a:noFill/>
                    </a:lnR>
                    <a:lnT>
                      <a:noFill/>
                    </a:lnT>
                    <a:lnB>
                      <a:noFill/>
                    </a:lnB>
                    <a:solidFill>
                      <a:schemeClr val="bg1"/>
                    </a:solidFill>
                  </a:tcPr>
                </a:tc>
              </a:tr>
              <a:tr h="363883">
                <a:tc>
                  <a:txBody>
                    <a:bodyPr/>
                    <a:lstStyle/>
                    <a:p>
                      <a:pPr algn="l"/>
                      <a:r>
                        <a:rPr lang="en-US" sz="1800" b="1">
                          <a:effectLst/>
                        </a:rPr>
                        <a:t>Combined Distraction</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σ=39.96</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marL="0" algn="l" defTabSz="914400" rtl="0" eaLnBrk="1" latinLnBrk="0" hangingPunct="1"/>
                      <a:r>
                        <a:rPr lang="el-GR" sz="1800" b="0" i="0" kern="1200" dirty="0">
                          <a:solidFill>
                            <a:srgbClr val="FF0000"/>
                          </a:solidFill>
                          <a:effectLst/>
                          <a:latin typeface="+mn-lt"/>
                          <a:ea typeface="+mn-ea"/>
                          <a:cs typeface="+mn-cs"/>
                        </a:rPr>
                        <a:t>σ=2.41</a:t>
                      </a: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σ=46.53</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algn="l"/>
                      <a:r>
                        <a:rPr lang="el-GR" sz="1800" b="0" i="0" dirty="0">
                          <a:solidFill>
                            <a:srgbClr val="888888"/>
                          </a:solidFill>
                          <a:effectLst/>
                        </a:rPr>
                        <a:t>σ=17.27</a:t>
                      </a:r>
                      <a:endParaRPr lang="el-GR" sz="1800" dirty="0">
                        <a:effectLst/>
                      </a:endParaRPr>
                    </a:p>
                  </a:txBody>
                  <a:tcPr marL="17775" marR="17775" marT="17775" marB="17775" anchor="ctr">
                    <a:lnL>
                      <a:noFill/>
                    </a:lnL>
                    <a:lnR>
                      <a:noFill/>
                    </a:lnR>
                    <a:lnT>
                      <a:noFill/>
                    </a:lnT>
                    <a:lnB>
                      <a:noFill/>
                    </a:lnB>
                    <a:solidFill>
                      <a:schemeClr val="bg1"/>
                    </a:solidFill>
                  </a:tcPr>
                </a:tc>
                <a:tc>
                  <a:txBody>
                    <a:bodyPr/>
                    <a:lstStyle/>
                    <a:p>
                      <a:pPr marL="0" algn="l" defTabSz="914400" rtl="0" eaLnBrk="1" latinLnBrk="0" hangingPunct="1"/>
                      <a:r>
                        <a:rPr lang="el-GR" sz="1800" b="0" i="0" kern="1200" dirty="0">
                          <a:solidFill>
                            <a:srgbClr val="FF0000"/>
                          </a:solidFill>
                          <a:effectLst/>
                          <a:latin typeface="+mn-lt"/>
                          <a:ea typeface="+mn-ea"/>
                          <a:cs typeface="+mn-cs"/>
                        </a:rPr>
                        <a:t>σ=0.35</a:t>
                      </a:r>
                    </a:p>
                  </a:txBody>
                  <a:tcPr marL="17775" marR="17775" marT="17775" marB="17775" anchor="ctr">
                    <a:lnL>
                      <a:noFill/>
                    </a:lnL>
                    <a:lnR>
                      <a:noFill/>
                    </a:lnR>
                    <a:lnT>
                      <a:noFill/>
                    </a:lnT>
                    <a:lnB>
                      <a:noFill/>
                    </a:lnB>
                    <a:solidFill>
                      <a:schemeClr val="bg1"/>
                    </a:solidFill>
                  </a:tcPr>
                </a:tc>
              </a:tr>
            </a:tbl>
          </a:graphicData>
        </a:graphic>
      </p:graphicFrame>
      <p:sp>
        <p:nvSpPr>
          <p:cNvPr id="2" name="標題 1"/>
          <p:cNvSpPr>
            <a:spLocks noGrp="1"/>
          </p:cNvSpPr>
          <p:nvPr>
            <p:ph type="ctrTitle"/>
          </p:nvPr>
        </p:nvSpPr>
        <p:spPr>
          <a:xfrm>
            <a:off x="4457700" y="1"/>
            <a:ext cx="7153276" cy="513776"/>
          </a:xfrm>
          <a:solidFill>
            <a:schemeClr val="bg1"/>
          </a:solidFill>
        </p:spPr>
        <p:txBody>
          <a:bodyPr>
            <a:normAutofit/>
          </a:bodyPr>
          <a:lstStyle/>
          <a:p>
            <a:r>
              <a:rPr lang="zh-TW" altLang="en-US" sz="2000" b="1" dirty="0">
                <a:latin typeface="微軟正黑體" panose="020B0604030504040204" pitchFamily="34" charset="-120"/>
                <a:ea typeface="微軟正黑體" panose="020B0604030504040204" pitchFamily="34" charset="-120"/>
              </a:rPr>
              <a:t>表</a:t>
            </a:r>
            <a:r>
              <a:rPr lang="en-US" altLang="zh-TW" sz="2000" b="1" dirty="0" smtClean="0">
                <a:latin typeface="微軟正黑體" panose="020B0604030504040204" pitchFamily="34" charset="-120"/>
                <a:ea typeface="微軟正黑體" panose="020B0604030504040204" pitchFamily="34" charset="-120"/>
              </a:rPr>
              <a:t>2.</a:t>
            </a:r>
            <a:r>
              <a:rPr lang="zh-TW" altLang="en-US" sz="2000" b="1" dirty="0" smtClean="0">
                <a:latin typeface="微軟正黑體" panose="020B0604030504040204" pitchFamily="34" charset="-120"/>
                <a:ea typeface="微軟正黑體" panose="020B0604030504040204" pitchFamily="34" charset="-120"/>
              </a:rPr>
              <a:t>每</a:t>
            </a:r>
            <a:r>
              <a:rPr lang="zh-TW" altLang="en-US" sz="2000" b="1" dirty="0">
                <a:latin typeface="微軟正黑體" panose="020B0604030504040204" pitchFamily="34" charset="-120"/>
                <a:ea typeface="微軟正黑體" panose="020B0604030504040204" pitchFamily="34" charset="-120"/>
              </a:rPr>
              <a:t>個</a:t>
            </a:r>
            <a:r>
              <a:rPr lang="zh-TW" altLang="en-US" sz="2000" b="1" dirty="0" smtClean="0">
                <a:latin typeface="微軟正黑體" panose="020B0604030504040204" pitchFamily="34" charset="-120"/>
                <a:ea typeface="微軟正黑體" panose="020B0604030504040204" pitchFamily="34" charset="-120"/>
              </a:rPr>
              <a:t>乘客</a:t>
            </a:r>
            <a:r>
              <a:rPr lang="en-US" altLang="zh-TW" sz="2000" b="1" dirty="0" smtClean="0">
                <a:latin typeface="微軟正黑體" panose="020B0604030504040204" pitchFamily="34" charset="-120"/>
                <a:ea typeface="微軟正黑體" panose="020B0604030504040204" pitchFamily="34" charset="-120"/>
              </a:rPr>
              <a:t>/</a:t>
            </a:r>
            <a:r>
              <a:rPr lang="zh-TW" altLang="en-US" sz="2000" b="1" dirty="0">
                <a:latin typeface="微軟正黑體" panose="020B0604030504040204" pitchFamily="34" charset="-120"/>
                <a:ea typeface="微軟正黑體" panose="020B0604030504040204" pitchFamily="34" charset="-120"/>
              </a:rPr>
              <a:t>分心情況和因變量的平均值和標準差</a:t>
            </a:r>
          </a:p>
        </p:txBody>
      </p:sp>
    </p:spTree>
    <p:extLst>
      <p:ext uri="{BB962C8B-B14F-4D97-AF65-F5344CB8AC3E}">
        <p14:creationId xmlns:p14="http://schemas.microsoft.com/office/powerpoint/2010/main" val="7334326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15</a:t>
            </a:fld>
            <a:endParaRPr lang="zh-TW" altLang="en-US"/>
          </a:p>
        </p:txBody>
      </p:sp>
      <p:sp>
        <p:nvSpPr>
          <p:cNvPr id="4" name="矩形 3"/>
          <p:cNvSpPr/>
          <p:nvPr/>
        </p:nvSpPr>
        <p:spPr>
          <a:xfrm>
            <a:off x="1428749" y="927438"/>
            <a:ext cx="8791575" cy="4524315"/>
          </a:xfrm>
          <a:prstGeom prst="rect">
            <a:avLst/>
          </a:prstGeom>
        </p:spPr>
        <p:txBody>
          <a:bodyPr wrap="square">
            <a:spAutoFit/>
          </a:bodyPr>
          <a:lstStyle/>
          <a:p>
            <a:pPr>
              <a:lnSpc>
                <a:spcPct val="150000"/>
              </a:lnSpc>
            </a:pPr>
            <a:r>
              <a:rPr lang="zh-TW" altLang="en-US" sz="2400" dirty="0">
                <a:latin typeface="微軟正黑體" panose="020B0604030504040204" pitchFamily="34" charset="-120"/>
                <a:ea typeface="微軟正黑體" panose="020B0604030504040204" pitchFamily="34" charset="-120"/>
              </a:rPr>
              <a:t>表</a:t>
            </a:r>
            <a:r>
              <a:rPr lang="en-US" altLang="zh-TW" sz="2400" dirty="0">
                <a:latin typeface="微軟正黑體" panose="020B0604030504040204" pitchFamily="34" charset="-120"/>
                <a:ea typeface="微軟正黑體" panose="020B0604030504040204" pitchFamily="34" charset="-120"/>
              </a:rPr>
              <a:t>2</a:t>
            </a:r>
            <a:r>
              <a:rPr lang="zh-TW" altLang="en-US" sz="2400" dirty="0">
                <a:latin typeface="微軟正黑體" panose="020B0604030504040204" pitchFamily="34" charset="-120"/>
                <a:ea typeface="微軟正黑體" panose="020B0604030504040204" pitchFamily="34" charset="-120"/>
              </a:rPr>
              <a:t>顯示了駕駛員分心和乘客在場的每一個組合以及五個因變量中的每一個的均值和標準差</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彎道上，乘客的存在對重力升高有很大的影響</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駕駛分心</a:t>
            </a:r>
            <a:r>
              <a:rPr lang="zh-TW" altLang="en-US" sz="2400" dirty="0">
                <a:latin typeface="微軟正黑體" panose="020B0604030504040204" pitchFamily="34" charset="-120"/>
                <a:ea typeface="微軟正黑體" panose="020B0604030504040204" pitchFamily="34" charset="-120"/>
              </a:rPr>
              <a:t>對駕駛行為有顯著影響</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雖然</a:t>
            </a:r>
            <a:r>
              <a:rPr lang="zh-TW" altLang="en-US" sz="2400" dirty="0">
                <a:latin typeface="微軟正黑體" panose="020B0604030504040204" pitchFamily="34" charset="-120"/>
                <a:ea typeface="微軟正黑體" panose="020B0604030504040204" pitchFamily="34" charset="-120"/>
              </a:rPr>
              <a:t>友誼類型不是一個顯著因素，但友誼的長度和刺激的友誼確實影響駕駛行為</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如下</a:t>
            </a:r>
            <a:r>
              <a:rPr lang="zh-TW" altLang="en-US" sz="2400" dirty="0">
                <a:latin typeface="微軟正黑體" panose="020B0604030504040204" pitchFamily="34" charset="-120"/>
                <a:ea typeface="微軟正黑體" panose="020B0604030504040204" pitchFamily="34" charset="-120"/>
              </a:rPr>
              <a:t>表所述，並總結在表</a:t>
            </a:r>
            <a:r>
              <a:rPr lang="en-US" altLang="zh-TW" sz="2400" dirty="0">
                <a:latin typeface="微軟正黑體" panose="020B0604030504040204" pitchFamily="34" charset="-120"/>
                <a:ea typeface="微軟正黑體" panose="020B0604030504040204" pitchFamily="34" charset="-120"/>
              </a:rPr>
              <a:t>3</a:t>
            </a:r>
            <a:r>
              <a:rPr lang="zh-TW" altLang="en-US" sz="2400" dirty="0">
                <a:latin typeface="微軟正黑體" panose="020B0604030504040204" pitchFamily="34" charset="-120"/>
                <a:ea typeface="微軟正黑體" panose="020B0604030504040204" pitchFamily="34" charset="-120"/>
              </a:rPr>
              <a:t>中。此外，駕駛員性別對被試的駕駛行為有影響，但駕駛員</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乘客性別組合對駕駛行為沒有影響。</a:t>
            </a:r>
          </a:p>
        </p:txBody>
      </p:sp>
      <p:sp>
        <p:nvSpPr>
          <p:cNvPr id="5"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073615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投影片編號版面配置區 2"/>
          <p:cNvSpPr>
            <a:spLocks noGrp="1"/>
          </p:cNvSpPr>
          <p:nvPr>
            <p:ph type="sldNum" sz="quarter" idx="12"/>
          </p:nvPr>
        </p:nvSpPr>
        <p:spPr>
          <a:xfrm>
            <a:off x="9448800" y="6492875"/>
            <a:ext cx="2743200" cy="365125"/>
          </a:xfrm>
        </p:spPr>
        <p:txBody>
          <a:bodyPr/>
          <a:lstStyle/>
          <a:p>
            <a:fld id="{044FB8EC-8959-441E-ADB3-308DB1B5389D}" type="slidenum">
              <a:rPr lang="zh-TW" altLang="en-US" smtClean="0"/>
              <a:t>16</a:t>
            </a:fld>
            <a:endParaRPr lang="zh-TW" altLang="en-US"/>
          </a:p>
        </p:txBody>
      </p:sp>
      <p:graphicFrame>
        <p:nvGraphicFramePr>
          <p:cNvPr id="4" name="表格 3"/>
          <p:cNvGraphicFramePr>
            <a:graphicFrameLocks noGrp="1"/>
          </p:cNvGraphicFramePr>
          <p:nvPr>
            <p:extLst>
              <p:ext uri="{D42A27DB-BD31-4B8C-83A1-F6EECF244321}">
                <p14:modId xmlns:p14="http://schemas.microsoft.com/office/powerpoint/2010/main" val="2319430641"/>
              </p:ext>
            </p:extLst>
          </p:nvPr>
        </p:nvGraphicFramePr>
        <p:xfrm>
          <a:off x="136752" y="-19748"/>
          <a:ext cx="11918496" cy="6877748"/>
        </p:xfrm>
        <a:graphic>
          <a:graphicData uri="http://schemas.openxmlformats.org/drawingml/2006/table">
            <a:tbl>
              <a:tblPr/>
              <a:tblGrid>
                <a:gridCol w="2971800"/>
                <a:gridCol w="1774371"/>
                <a:gridCol w="1589314"/>
                <a:gridCol w="1632857"/>
                <a:gridCol w="1905000"/>
                <a:gridCol w="2045154"/>
              </a:tblGrid>
              <a:tr h="387416">
                <a:tc>
                  <a:txBody>
                    <a:bodyPr/>
                    <a:lstStyle/>
                    <a:p>
                      <a:pPr algn="ctr"/>
                      <a:r>
                        <a:rPr lang="en-US" sz="1800" b="1" dirty="0">
                          <a:effectLst/>
                          <a:latin typeface="微軟正黑體" panose="020B0604030504040204" pitchFamily="34" charset="-120"/>
                          <a:ea typeface="微軟正黑體" panose="020B0604030504040204" pitchFamily="34" charset="-120"/>
                        </a:rPr>
                        <a:t>actor</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lang="en-US" sz="1800" b="1" dirty="0" err="1" smtClean="0">
                          <a:effectLst/>
                          <a:latin typeface="微軟正黑體" panose="020B0604030504040204" pitchFamily="34" charset="-120"/>
                          <a:ea typeface="微軟正黑體" panose="020B0604030504040204" pitchFamily="34" charset="-120"/>
                        </a:rPr>
                        <a:t>DependentVariable</a:t>
                      </a:r>
                      <a:endParaRPr 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sz="1800" dirty="0"/>
                    </a:p>
                  </a:txBody>
                  <a:tcPr marL="24129" marR="24129" marT="12065" marB="120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sz="1800" dirty="0"/>
                    </a:p>
                  </a:txBody>
                  <a:tcPr marL="24129" marR="24129" marT="12065" marB="120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sz="1800" dirty="0"/>
                    </a:p>
                  </a:txBody>
                  <a:tcPr marL="24129" marR="24129" marT="12065" marB="120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sz="1800" dirty="0"/>
                    </a:p>
                  </a:txBody>
                  <a:tcPr marL="24129" marR="24129" marT="12065" marB="12065">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932577">
                <a:tc>
                  <a:txBody>
                    <a:bodyPr/>
                    <a:lstStyle/>
                    <a:p>
                      <a:pPr algn="l"/>
                      <a:endParaRPr lang="zh-TW" alt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a:effectLst/>
                          <a:latin typeface="微軟正黑體" panose="020B0604030504040204" pitchFamily="34" charset="-120"/>
                          <a:ea typeface="微軟正黑體" panose="020B0604030504040204" pitchFamily="34" charset="-120"/>
                        </a:rPr>
                        <a:t>Proportion of Time Speeding</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smtClean="0">
                          <a:effectLst/>
                          <a:latin typeface="微軟正黑體" panose="020B0604030504040204" pitchFamily="34" charset="-120"/>
                          <a:ea typeface="微軟正黑體" panose="020B0604030504040204" pitchFamily="34" charset="-120"/>
                        </a:rPr>
                        <a:t>Elevated </a:t>
                      </a:r>
                      <a:r>
                        <a:rPr lang="en-US" sz="1800" b="1" dirty="0">
                          <a:effectLst/>
                          <a:latin typeface="微軟正黑體" panose="020B0604030504040204" pitchFamily="34" charset="-120"/>
                          <a:ea typeface="微軟正黑體" panose="020B0604030504040204" pitchFamily="34" charset="-120"/>
                        </a:rPr>
                        <a:t>g-Force Events Proportion</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dirty="0">
                          <a:effectLst/>
                          <a:latin typeface="微軟正黑體" panose="020B0604030504040204" pitchFamily="34" charset="-120"/>
                          <a:ea typeface="微軟正黑體" panose="020B0604030504040204" pitchFamily="34" charset="-120"/>
                        </a:rPr>
                        <a:t>Elevated g-Force Events Proportion in Curves</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a:effectLst/>
                          <a:latin typeface="微軟正黑體" panose="020B0604030504040204" pitchFamily="34" charset="-120"/>
                          <a:ea typeface="微軟正黑體" panose="020B0604030504040204" pitchFamily="34" charset="-120"/>
                        </a:rPr>
                        <a:t>Extremely Large Steering Wheel Movement Proportion</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b="1">
                          <a:effectLst/>
                          <a:latin typeface="微軟正黑體" panose="020B0604030504040204" pitchFamily="34" charset="-120"/>
                          <a:ea typeface="微軟正黑體" panose="020B0604030504040204" pitchFamily="34" charset="-120"/>
                        </a:rPr>
                        <a:t>Standard Deviation of Lane Offset</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416">
                <a:tc>
                  <a:txBody>
                    <a:bodyPr/>
                    <a:lstStyle/>
                    <a:p>
                      <a:pPr algn="l"/>
                      <a:r>
                        <a:rPr lang="zh-TW" altLang="en-US" sz="1800" b="1" dirty="0" smtClean="0">
                          <a:effectLst/>
                          <a:latin typeface="微軟正黑體" panose="020B0604030504040204" pitchFamily="34" charset="-120"/>
                          <a:ea typeface="微軟正黑體" panose="020B0604030504040204" pitchFamily="34" charset="-120"/>
                        </a:rPr>
                        <a:t>乘客在場</a:t>
                      </a:r>
                      <a:endParaRPr 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dirty="0">
                          <a:effectLst/>
                          <a:latin typeface="微軟正黑體" panose="020B0604030504040204" pitchFamily="34" charset="-120"/>
                          <a:ea typeface="微軟正黑體" panose="020B0604030504040204" pitchFamily="34" charset="-120"/>
                        </a:rPr>
                        <a:t>F(</a:t>
                      </a:r>
                      <a:r>
                        <a:rPr lang="en-US" sz="1800" dirty="0">
                          <a:effectLst/>
                          <a:latin typeface="微軟正黑體" panose="020B0604030504040204" pitchFamily="34" charset="-120"/>
                          <a:ea typeface="微軟正黑體" panose="020B0604030504040204" pitchFamily="34" charset="-120"/>
                        </a:rPr>
                        <a:t>1,216</a:t>
                      </a:r>
                      <a:r>
                        <a:rPr lang="en-US" sz="1800" i="1" dirty="0">
                          <a:effectLst/>
                          <a:latin typeface="微軟正黑體" panose="020B0604030504040204" pitchFamily="34" charset="-120"/>
                          <a:ea typeface="微軟正黑體" panose="020B0604030504040204" pitchFamily="34" charset="-120"/>
                        </a:rPr>
                        <a:t>)</a:t>
                      </a:r>
                      <a:r>
                        <a:rPr lang="en-US" sz="1800" dirty="0">
                          <a:effectLst/>
                          <a:latin typeface="微軟正黑體" panose="020B0604030504040204" pitchFamily="34" charset="-120"/>
                          <a:ea typeface="微軟正黑體" panose="020B0604030504040204" pitchFamily="34" charset="-120"/>
                        </a:rPr>
                        <a:t> = 6.07, </a:t>
                      </a:r>
                      <a:r>
                        <a:rPr lang="en-US" sz="1800" i="1" dirty="0">
                          <a:effectLst/>
                          <a:latin typeface="微軟正黑體" panose="020B0604030504040204" pitchFamily="34" charset="-120"/>
                          <a:ea typeface="微軟正黑體" panose="020B0604030504040204" pitchFamily="34" charset="-120"/>
                        </a:rPr>
                        <a:t>p</a:t>
                      </a:r>
                      <a:r>
                        <a:rPr lang="en-US" sz="1800" dirty="0">
                          <a:effectLst/>
                          <a:latin typeface="微軟正黑體" panose="020B0604030504040204" pitchFamily="34" charset="-120"/>
                          <a:ea typeface="微軟正黑體" panose="020B0604030504040204" pitchFamily="34" charset="-120"/>
                        </a:rPr>
                        <a:t> &lt; 0.05</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277">
                <a:tc>
                  <a:txBody>
                    <a:bodyPr/>
                    <a:lstStyle/>
                    <a:p>
                      <a:pPr algn="l"/>
                      <a:r>
                        <a:rPr lang="zh-TW" altLang="en-US" sz="1800" b="1" dirty="0" smtClean="0">
                          <a:effectLst/>
                          <a:latin typeface="微軟正黑體" panose="020B0604030504040204" pitchFamily="34" charset="-120"/>
                          <a:ea typeface="微軟正黑體" panose="020B0604030504040204" pitchFamily="34" charset="-120"/>
                        </a:rPr>
                        <a:t>駕駛員分心</a:t>
                      </a:r>
                      <a:endParaRPr 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dirty="0">
                          <a:effectLst/>
                          <a:latin typeface="微軟正黑體" panose="020B0604030504040204" pitchFamily="34" charset="-120"/>
                          <a:ea typeface="微軟正黑體" panose="020B0604030504040204" pitchFamily="34" charset="-120"/>
                        </a:rPr>
                        <a:t>F(</a:t>
                      </a:r>
                      <a:r>
                        <a:rPr lang="en-US" sz="1800" dirty="0">
                          <a:effectLst/>
                          <a:latin typeface="微軟正黑體" panose="020B0604030504040204" pitchFamily="34" charset="-120"/>
                          <a:ea typeface="微軟正黑體" panose="020B0604030504040204" pitchFamily="34" charset="-120"/>
                        </a:rPr>
                        <a:t>3,216</a:t>
                      </a:r>
                      <a:r>
                        <a:rPr lang="en-US" sz="1800" i="1" dirty="0">
                          <a:effectLst/>
                          <a:latin typeface="微軟正黑體" panose="020B0604030504040204" pitchFamily="34" charset="-120"/>
                          <a:ea typeface="微軟正黑體" panose="020B0604030504040204" pitchFamily="34" charset="-120"/>
                        </a:rPr>
                        <a:t>)</a:t>
                      </a:r>
                      <a:r>
                        <a:rPr lang="en-US" sz="1800" dirty="0">
                          <a:effectLst/>
                          <a:latin typeface="微軟正黑體" panose="020B0604030504040204" pitchFamily="34" charset="-120"/>
                          <a:ea typeface="微軟正黑體" panose="020B0604030504040204" pitchFamily="34" charset="-120"/>
                        </a:rPr>
                        <a:t> = 14.79, </a:t>
                      </a:r>
                      <a:r>
                        <a:rPr lang="en-US" sz="1800" i="1" dirty="0">
                          <a:effectLst/>
                          <a:latin typeface="微軟正黑體" panose="020B0604030504040204" pitchFamily="34" charset="-120"/>
                          <a:ea typeface="微軟正黑體" panose="020B0604030504040204" pitchFamily="34" charset="-120"/>
                        </a:rPr>
                        <a:t>p</a:t>
                      </a:r>
                      <a:r>
                        <a:rPr lang="en-US" sz="1800" dirty="0">
                          <a:effectLst/>
                          <a:latin typeface="微軟正黑體" panose="020B0604030504040204" pitchFamily="34" charset="-120"/>
                          <a:ea typeface="微軟正黑體" panose="020B0604030504040204" pitchFamily="34" charset="-120"/>
                        </a:rPr>
                        <a:t> &lt; 0.001</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dirty="0" smtClean="0">
                          <a:effectLst/>
                          <a:latin typeface="微軟正黑體" panose="020B0604030504040204" pitchFamily="34" charset="-120"/>
                          <a:ea typeface="微軟正黑體" panose="020B0604030504040204" pitchFamily="34" charset="-120"/>
                        </a:rPr>
                        <a:t>F(</a:t>
                      </a:r>
                      <a:r>
                        <a:rPr lang="en-US" sz="1800" dirty="0" smtClean="0">
                          <a:effectLst/>
                          <a:latin typeface="微軟正黑體" panose="020B0604030504040204" pitchFamily="34" charset="-120"/>
                          <a:ea typeface="微軟正黑體" panose="020B0604030504040204" pitchFamily="34" charset="-120"/>
                        </a:rPr>
                        <a:t>3,358</a:t>
                      </a:r>
                      <a:r>
                        <a:rPr lang="en-US" sz="1800" i="1" dirty="0">
                          <a:effectLst/>
                          <a:latin typeface="微軟正黑體" panose="020B0604030504040204" pitchFamily="34" charset="-120"/>
                          <a:ea typeface="微軟正黑體" panose="020B0604030504040204" pitchFamily="34" charset="-120"/>
                        </a:rPr>
                        <a:t>)</a:t>
                      </a:r>
                      <a:r>
                        <a:rPr lang="en-US" sz="1800" dirty="0">
                          <a:effectLst/>
                          <a:latin typeface="微軟正黑體" panose="020B0604030504040204" pitchFamily="34" charset="-120"/>
                          <a:ea typeface="微軟正黑體" panose="020B0604030504040204" pitchFamily="34" charset="-120"/>
                        </a:rPr>
                        <a:t> = 14.38, </a:t>
                      </a:r>
                      <a:r>
                        <a:rPr lang="en-US" sz="1800" i="1" dirty="0">
                          <a:effectLst/>
                          <a:latin typeface="微軟正黑體" panose="020B0604030504040204" pitchFamily="34" charset="-120"/>
                          <a:ea typeface="微軟正黑體" panose="020B0604030504040204" pitchFamily="34" charset="-120"/>
                        </a:rPr>
                        <a:t>p</a:t>
                      </a:r>
                      <a:r>
                        <a:rPr lang="en-US" sz="1800" dirty="0">
                          <a:effectLst/>
                          <a:latin typeface="微軟正黑體" panose="020B0604030504040204" pitchFamily="34" charset="-120"/>
                          <a:ea typeface="微軟正黑體" panose="020B0604030504040204" pitchFamily="34" charset="-120"/>
                        </a:rPr>
                        <a:t> &lt; 0.001</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7416">
                <a:tc>
                  <a:txBody>
                    <a:bodyPr/>
                    <a:lstStyle/>
                    <a:p>
                      <a:pPr algn="l"/>
                      <a:r>
                        <a:rPr lang="zh-TW" altLang="en-US" sz="1800" b="1" dirty="0" smtClean="0">
                          <a:effectLst/>
                          <a:latin typeface="微軟正黑體" panose="020B0604030504040204" pitchFamily="34" charset="-120"/>
                          <a:ea typeface="微軟正黑體" panose="020B0604030504040204" pitchFamily="34" charset="-120"/>
                        </a:rPr>
                        <a:t>司機性別</a:t>
                      </a:r>
                      <a:endParaRPr 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dirty="0">
                          <a:effectLst/>
                          <a:latin typeface="微軟正黑體" panose="020B0604030504040204" pitchFamily="34" charset="-120"/>
                          <a:ea typeface="微軟正黑體" panose="020B0604030504040204" pitchFamily="34" charset="-120"/>
                        </a:rPr>
                        <a:t>F(</a:t>
                      </a:r>
                      <a:r>
                        <a:rPr lang="en-US" sz="1800" dirty="0">
                          <a:effectLst/>
                          <a:latin typeface="微軟正黑體" panose="020B0604030504040204" pitchFamily="34" charset="-120"/>
                          <a:ea typeface="微軟正黑體" panose="020B0604030504040204" pitchFamily="34" charset="-120"/>
                        </a:rPr>
                        <a:t>2,356</a:t>
                      </a:r>
                      <a:r>
                        <a:rPr lang="en-US" sz="1800" i="1" dirty="0">
                          <a:effectLst/>
                          <a:latin typeface="微軟正黑體" panose="020B0604030504040204" pitchFamily="34" charset="-120"/>
                          <a:ea typeface="微軟正黑體" panose="020B0604030504040204" pitchFamily="34" charset="-120"/>
                        </a:rPr>
                        <a:t>)</a:t>
                      </a:r>
                      <a:r>
                        <a:rPr lang="en-US" sz="1800" dirty="0">
                          <a:effectLst/>
                          <a:latin typeface="微軟正黑體" panose="020B0604030504040204" pitchFamily="34" charset="-120"/>
                          <a:ea typeface="微軟正黑體" panose="020B0604030504040204" pitchFamily="34" charset="-120"/>
                        </a:rPr>
                        <a:t> = 3.50, </a:t>
                      </a:r>
                      <a:endParaRPr lang="en-US" sz="1800" dirty="0" smtClean="0">
                        <a:effectLst/>
                        <a:latin typeface="微軟正黑體" panose="020B0604030504040204" pitchFamily="34" charset="-120"/>
                        <a:ea typeface="微軟正黑體" panose="020B0604030504040204" pitchFamily="34" charset="-120"/>
                      </a:endParaRPr>
                    </a:p>
                    <a:p>
                      <a:pPr algn="l"/>
                      <a:r>
                        <a:rPr lang="en-US" sz="1800" i="1" dirty="0" smtClean="0">
                          <a:effectLst/>
                          <a:latin typeface="微軟正黑體" panose="020B0604030504040204" pitchFamily="34" charset="-120"/>
                          <a:ea typeface="微軟正黑體" panose="020B0604030504040204" pitchFamily="34" charset="-120"/>
                        </a:rPr>
                        <a:t>p</a:t>
                      </a:r>
                      <a:r>
                        <a:rPr lang="en-US" sz="1800" dirty="0">
                          <a:effectLst/>
                          <a:latin typeface="微軟正黑體" panose="020B0604030504040204" pitchFamily="34" charset="-120"/>
                          <a:ea typeface="微軟正黑體" panose="020B0604030504040204" pitchFamily="34" charset="-120"/>
                        </a:rPr>
                        <a:t> &lt; 0.05</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277">
                <a:tc>
                  <a:txBody>
                    <a:bodyPr/>
                    <a:lstStyle/>
                    <a:p>
                      <a:pPr algn="l"/>
                      <a:r>
                        <a:rPr lang="en-US" sz="1800" b="1" dirty="0">
                          <a:effectLst/>
                          <a:latin typeface="微軟正黑體" panose="020B0604030504040204" pitchFamily="34" charset="-120"/>
                          <a:ea typeface="微軟正黑體" panose="020B0604030504040204" pitchFamily="34" charset="-120"/>
                        </a:rPr>
                        <a:t>Stimulating </a:t>
                      </a:r>
                      <a:r>
                        <a:rPr lang="en-US" sz="1800" b="1" dirty="0" smtClean="0">
                          <a:effectLst/>
                          <a:latin typeface="微軟正黑體" panose="020B0604030504040204" pitchFamily="34" charset="-120"/>
                          <a:ea typeface="微軟正黑體" panose="020B0604030504040204" pitchFamily="34" charset="-120"/>
                        </a:rPr>
                        <a:t>Companionship</a:t>
                      </a:r>
                      <a:r>
                        <a:rPr lang="zh-TW" altLang="en-US" sz="1800" b="1" i="0" kern="1200" dirty="0" smtClean="0">
                          <a:solidFill>
                            <a:schemeClr val="tx1"/>
                          </a:solidFill>
                          <a:effectLst/>
                          <a:latin typeface="微軟正黑體" panose="020B0604030504040204" pitchFamily="34" charset="-120"/>
                          <a:ea typeface="微軟正黑體" panose="020B0604030504040204" pitchFamily="34" charset="-120"/>
                          <a:cs typeface="+mn-cs"/>
                        </a:rPr>
                        <a:t>激勵陪伴</a:t>
                      </a:r>
                      <a:endParaRPr 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a:effectLst/>
                          <a:latin typeface="微軟正黑體" panose="020B0604030504040204" pitchFamily="34" charset="-120"/>
                          <a:ea typeface="微軟正黑體" panose="020B0604030504040204" pitchFamily="34" charset="-120"/>
                        </a:rPr>
                        <a:t>F(</a:t>
                      </a:r>
                      <a:r>
                        <a:rPr lang="en-US" sz="1800">
                          <a:effectLst/>
                          <a:latin typeface="微軟正黑體" panose="020B0604030504040204" pitchFamily="34" charset="-120"/>
                          <a:ea typeface="微軟正黑體" panose="020B0604030504040204" pitchFamily="34" charset="-120"/>
                        </a:rPr>
                        <a:t>1,360</a:t>
                      </a:r>
                      <a:r>
                        <a:rPr lang="en-US" sz="1800" i="1">
                          <a:effectLst/>
                          <a:latin typeface="微軟正黑體" panose="020B0604030504040204" pitchFamily="34" charset="-120"/>
                          <a:ea typeface="微軟正黑體" panose="020B0604030504040204" pitchFamily="34" charset="-120"/>
                        </a:rPr>
                        <a:t>)</a:t>
                      </a:r>
                      <a:r>
                        <a:rPr lang="en-US" sz="1800">
                          <a:effectLst/>
                          <a:latin typeface="微軟正黑體" panose="020B0604030504040204" pitchFamily="34" charset="-120"/>
                          <a:ea typeface="微軟正黑體" panose="020B0604030504040204" pitchFamily="34" charset="-120"/>
                        </a:rPr>
                        <a:t> = 37.12, </a:t>
                      </a:r>
                      <a:r>
                        <a:rPr lang="en-US" sz="1800" i="1">
                          <a:effectLst/>
                          <a:latin typeface="微軟正黑體" panose="020B0604030504040204" pitchFamily="34" charset="-120"/>
                          <a:ea typeface="微軟正黑體" panose="020B0604030504040204" pitchFamily="34" charset="-120"/>
                        </a:rPr>
                        <a:t>p</a:t>
                      </a:r>
                      <a:r>
                        <a:rPr lang="en-US" sz="1800">
                          <a:effectLst/>
                          <a:latin typeface="微軟正黑體" panose="020B0604030504040204" pitchFamily="34" charset="-120"/>
                          <a:ea typeface="微軟正黑體" panose="020B0604030504040204" pitchFamily="34" charset="-120"/>
                        </a:rPr>
                        <a:t> &lt; 0.001</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78277">
                <a:tc>
                  <a:txBody>
                    <a:bodyPr/>
                    <a:lstStyle/>
                    <a:p>
                      <a:pPr algn="l"/>
                      <a:r>
                        <a:rPr lang="en-US" sz="1800" b="1" dirty="0">
                          <a:effectLst/>
                          <a:latin typeface="微軟正黑體" panose="020B0604030504040204" pitchFamily="34" charset="-120"/>
                          <a:ea typeface="微軟正黑體" panose="020B0604030504040204" pitchFamily="34" charset="-120"/>
                        </a:rPr>
                        <a:t>Length of </a:t>
                      </a:r>
                      <a:r>
                        <a:rPr lang="en-US" sz="1800" b="1" dirty="0" smtClean="0">
                          <a:effectLst/>
                          <a:latin typeface="微軟正黑體" panose="020B0604030504040204" pitchFamily="34" charset="-120"/>
                          <a:ea typeface="微軟正黑體" panose="020B0604030504040204" pitchFamily="34" charset="-120"/>
                        </a:rPr>
                        <a:t>Friendship</a:t>
                      </a:r>
                    </a:p>
                    <a:p>
                      <a:pPr algn="l"/>
                      <a:r>
                        <a:rPr lang="zh-TW" altLang="en-US" sz="1800" b="1" i="0" kern="1200" dirty="0" smtClean="0">
                          <a:solidFill>
                            <a:schemeClr val="tx1"/>
                          </a:solidFill>
                          <a:effectLst/>
                          <a:latin typeface="微軟正黑體" panose="020B0604030504040204" pitchFamily="34" charset="-120"/>
                          <a:ea typeface="微軟正黑體" panose="020B0604030504040204" pitchFamily="34" charset="-120"/>
                          <a:cs typeface="+mn-cs"/>
                        </a:rPr>
                        <a:t>友誼時長</a:t>
                      </a:r>
                      <a:endParaRPr 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a:effectLst/>
                          <a:latin typeface="微軟正黑體" panose="020B0604030504040204" pitchFamily="34" charset="-120"/>
                          <a:ea typeface="微軟正黑體" panose="020B0604030504040204" pitchFamily="34" charset="-120"/>
                        </a:rPr>
                        <a:t>F(</a:t>
                      </a:r>
                      <a:r>
                        <a:rPr lang="en-US" sz="1800">
                          <a:effectLst/>
                          <a:latin typeface="微軟正黑體" panose="020B0604030504040204" pitchFamily="34" charset="-120"/>
                          <a:ea typeface="微軟正黑體" panose="020B0604030504040204" pitchFamily="34" charset="-120"/>
                        </a:rPr>
                        <a:t>2,359</a:t>
                      </a:r>
                      <a:r>
                        <a:rPr lang="en-US" sz="1800" i="1">
                          <a:effectLst/>
                          <a:latin typeface="微軟正黑體" panose="020B0604030504040204" pitchFamily="34" charset="-120"/>
                          <a:ea typeface="微軟正黑體" panose="020B0604030504040204" pitchFamily="34" charset="-120"/>
                        </a:rPr>
                        <a:t>)</a:t>
                      </a:r>
                      <a:r>
                        <a:rPr lang="en-US" sz="1800">
                          <a:effectLst/>
                          <a:latin typeface="微軟正黑體" panose="020B0604030504040204" pitchFamily="34" charset="-120"/>
                          <a:ea typeface="微軟正黑體" panose="020B0604030504040204" pitchFamily="34" charset="-120"/>
                        </a:rPr>
                        <a:t> = 3.17, </a:t>
                      </a:r>
                      <a:r>
                        <a:rPr lang="en-US" sz="1800" i="1">
                          <a:effectLst/>
                          <a:latin typeface="微軟正黑體" panose="020B0604030504040204" pitchFamily="34" charset="-120"/>
                          <a:ea typeface="微軟正黑體" panose="020B0604030504040204" pitchFamily="34" charset="-120"/>
                        </a:rPr>
                        <a:t>p</a:t>
                      </a:r>
                      <a:r>
                        <a:rPr lang="en-US" sz="1800">
                          <a:effectLst/>
                          <a:latin typeface="微軟正黑體" panose="020B0604030504040204" pitchFamily="34" charset="-120"/>
                          <a:ea typeface="微軟正黑體" panose="020B0604030504040204" pitchFamily="34" charset="-120"/>
                        </a:rPr>
                        <a:t> &lt; 0.05</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a:effectLst/>
                          <a:latin typeface="微軟正黑體" panose="020B0604030504040204" pitchFamily="34" charset="-120"/>
                          <a:ea typeface="微軟正黑體" panose="020B0604030504040204" pitchFamily="34" charset="-120"/>
                        </a:rPr>
                        <a:t>F(</a:t>
                      </a:r>
                      <a:r>
                        <a:rPr lang="en-US" sz="1800">
                          <a:effectLst/>
                          <a:latin typeface="微軟正黑體" panose="020B0604030504040204" pitchFamily="34" charset="-120"/>
                          <a:ea typeface="微軟正黑體" panose="020B0604030504040204" pitchFamily="34" charset="-120"/>
                        </a:rPr>
                        <a:t>2,216</a:t>
                      </a:r>
                      <a:r>
                        <a:rPr lang="en-US" sz="1800" i="1">
                          <a:effectLst/>
                          <a:latin typeface="微軟正黑體" panose="020B0604030504040204" pitchFamily="34" charset="-120"/>
                          <a:ea typeface="微軟正黑體" panose="020B0604030504040204" pitchFamily="34" charset="-120"/>
                        </a:rPr>
                        <a:t>)</a:t>
                      </a:r>
                      <a:r>
                        <a:rPr lang="en-US" sz="1800">
                          <a:effectLst/>
                          <a:latin typeface="微軟正黑體" panose="020B0604030504040204" pitchFamily="34" charset="-120"/>
                          <a:ea typeface="微軟正黑體" panose="020B0604030504040204" pitchFamily="34" charset="-120"/>
                        </a:rPr>
                        <a:t> = 3.99, </a:t>
                      </a:r>
                      <a:r>
                        <a:rPr lang="en-US" sz="1800" i="1">
                          <a:effectLst/>
                          <a:latin typeface="微軟正黑體" panose="020B0604030504040204" pitchFamily="34" charset="-120"/>
                          <a:ea typeface="微軟正黑體" panose="020B0604030504040204" pitchFamily="34" charset="-120"/>
                        </a:rPr>
                        <a:t>p</a:t>
                      </a:r>
                      <a:r>
                        <a:rPr lang="en-US" sz="1800">
                          <a:effectLst/>
                          <a:latin typeface="微軟正黑體" panose="020B0604030504040204" pitchFamily="34" charset="-120"/>
                          <a:ea typeface="微軟正黑體" panose="020B0604030504040204" pitchFamily="34" charset="-120"/>
                        </a:rPr>
                        <a:t> &lt; 0.05</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dirty="0">
                          <a:effectLst/>
                          <a:latin typeface="微軟正黑體" panose="020B0604030504040204" pitchFamily="34" charset="-120"/>
                          <a:ea typeface="微軟正黑體" panose="020B0604030504040204" pitchFamily="34" charset="-120"/>
                        </a:rPr>
                        <a:t>F(</a:t>
                      </a:r>
                      <a:r>
                        <a:rPr lang="en-US" sz="1800" dirty="0">
                          <a:effectLst/>
                          <a:latin typeface="微軟正黑體" panose="020B0604030504040204" pitchFamily="34" charset="-120"/>
                          <a:ea typeface="微軟正黑體" panose="020B0604030504040204" pitchFamily="34" charset="-120"/>
                        </a:rPr>
                        <a:t>2,356</a:t>
                      </a:r>
                      <a:r>
                        <a:rPr lang="en-US" sz="1800" i="1" dirty="0">
                          <a:effectLst/>
                          <a:latin typeface="微軟正黑體" panose="020B0604030504040204" pitchFamily="34" charset="-120"/>
                          <a:ea typeface="微軟正黑體" panose="020B0604030504040204" pitchFamily="34" charset="-120"/>
                        </a:rPr>
                        <a:t>)</a:t>
                      </a:r>
                      <a:r>
                        <a:rPr lang="en-US" sz="1800" dirty="0">
                          <a:effectLst/>
                          <a:latin typeface="微軟正黑體" panose="020B0604030504040204" pitchFamily="34" charset="-120"/>
                          <a:ea typeface="微軟正黑體" panose="020B0604030504040204" pitchFamily="34" charset="-120"/>
                        </a:rPr>
                        <a:t> = 11.26, </a:t>
                      </a:r>
                      <a:endParaRPr lang="en-US" sz="1800" dirty="0" smtClean="0">
                        <a:effectLst/>
                        <a:latin typeface="微軟正黑體" panose="020B0604030504040204" pitchFamily="34" charset="-120"/>
                        <a:ea typeface="微軟正黑體" panose="020B0604030504040204" pitchFamily="34" charset="-120"/>
                      </a:endParaRPr>
                    </a:p>
                    <a:p>
                      <a:pPr algn="l"/>
                      <a:r>
                        <a:rPr lang="en-US" sz="1800" i="1" dirty="0" smtClean="0">
                          <a:effectLst/>
                          <a:latin typeface="微軟正黑體" panose="020B0604030504040204" pitchFamily="34" charset="-120"/>
                          <a:ea typeface="微軟正黑體" panose="020B0604030504040204" pitchFamily="34" charset="-120"/>
                        </a:rPr>
                        <a:t>p</a:t>
                      </a:r>
                      <a:r>
                        <a:rPr lang="en-US" sz="1800" dirty="0">
                          <a:effectLst/>
                          <a:latin typeface="微軟正黑體" panose="020B0604030504040204" pitchFamily="34" charset="-120"/>
                          <a:ea typeface="微軟正黑體" panose="020B0604030504040204" pitchFamily="34" charset="-120"/>
                        </a:rPr>
                        <a:t> &lt; 0.001</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996">
                <a:tc>
                  <a:txBody>
                    <a:bodyPr/>
                    <a:lstStyle/>
                    <a:p>
                      <a:pPr algn="l"/>
                      <a:r>
                        <a:rPr lang="en-US" sz="1800" b="1" dirty="0">
                          <a:effectLst/>
                          <a:latin typeface="微軟正黑體" panose="020B0604030504040204" pitchFamily="34" charset="-120"/>
                          <a:ea typeface="微軟正黑體" panose="020B0604030504040204" pitchFamily="34" charset="-120"/>
                        </a:rPr>
                        <a:t>Passenger Presence x Driver </a:t>
                      </a:r>
                      <a:r>
                        <a:rPr lang="en-US" sz="1800" b="1" dirty="0" smtClean="0">
                          <a:effectLst/>
                          <a:latin typeface="微軟正黑體" panose="020B0604030504040204" pitchFamily="34" charset="-120"/>
                          <a:ea typeface="微軟正黑體" panose="020B0604030504040204" pitchFamily="34" charset="-120"/>
                        </a:rPr>
                        <a:t>Distraction</a:t>
                      </a:r>
                    </a:p>
                    <a:p>
                      <a:pPr algn="l"/>
                      <a:r>
                        <a:rPr lang="zh-TW" altLang="en-US" sz="1800" b="1" dirty="0" smtClean="0">
                          <a:effectLst/>
                          <a:latin typeface="微軟正黑體" panose="020B0604030504040204" pitchFamily="34" charset="-120"/>
                          <a:ea typeface="微軟正黑體" panose="020B0604030504040204" pitchFamily="34" charset="-120"/>
                        </a:rPr>
                        <a:t>乘客人數</a:t>
                      </a:r>
                      <a:r>
                        <a:rPr lang="en-US" altLang="zh-TW" sz="1800" b="1" dirty="0" smtClean="0">
                          <a:effectLst/>
                          <a:latin typeface="微軟正黑體" panose="020B0604030504040204" pitchFamily="34" charset="-120"/>
                          <a:ea typeface="微軟正黑體" panose="020B0604030504040204" pitchFamily="34" charset="-120"/>
                        </a:rPr>
                        <a:t>x</a:t>
                      </a:r>
                      <a:r>
                        <a:rPr lang="zh-TW" altLang="en-US" sz="1800" b="1" dirty="0" smtClean="0">
                          <a:effectLst/>
                          <a:latin typeface="微軟正黑體" panose="020B0604030504040204" pitchFamily="34" charset="-120"/>
                          <a:ea typeface="微軟正黑體" panose="020B0604030504040204" pitchFamily="34" charset="-120"/>
                        </a:rPr>
                        <a:t>駕駛員注意力分散</a:t>
                      </a:r>
                      <a:endParaRPr 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a:effectLst/>
                          <a:latin typeface="微軟正黑體" panose="020B0604030504040204" pitchFamily="34" charset="-120"/>
                          <a:ea typeface="微軟正黑體" panose="020B0604030504040204" pitchFamily="34" charset="-120"/>
                        </a:rPr>
                        <a:t>F(</a:t>
                      </a:r>
                      <a:r>
                        <a:rPr lang="en-US" sz="1800">
                          <a:effectLst/>
                          <a:latin typeface="微軟正黑體" panose="020B0604030504040204" pitchFamily="34" charset="-120"/>
                          <a:ea typeface="微軟正黑體" panose="020B0604030504040204" pitchFamily="34" charset="-120"/>
                        </a:rPr>
                        <a:t>3,216</a:t>
                      </a:r>
                      <a:r>
                        <a:rPr lang="en-US" sz="1800" i="1">
                          <a:effectLst/>
                          <a:latin typeface="微軟正黑體" panose="020B0604030504040204" pitchFamily="34" charset="-120"/>
                          <a:ea typeface="微軟正黑體" panose="020B0604030504040204" pitchFamily="34" charset="-120"/>
                        </a:rPr>
                        <a:t>)</a:t>
                      </a:r>
                      <a:r>
                        <a:rPr lang="en-US" sz="1800">
                          <a:effectLst/>
                          <a:latin typeface="微軟正黑體" panose="020B0604030504040204" pitchFamily="34" charset="-120"/>
                          <a:ea typeface="微軟正黑體" panose="020B0604030504040204" pitchFamily="34" charset="-120"/>
                        </a:rPr>
                        <a:t> = 2.88, </a:t>
                      </a:r>
                      <a:r>
                        <a:rPr lang="en-US" sz="1800" i="1">
                          <a:effectLst/>
                          <a:latin typeface="微軟正黑體" panose="020B0604030504040204" pitchFamily="34" charset="-120"/>
                          <a:ea typeface="微軟正黑體" panose="020B0604030504040204" pitchFamily="34" charset="-120"/>
                        </a:rPr>
                        <a:t>p</a:t>
                      </a:r>
                      <a:r>
                        <a:rPr lang="en-US" sz="1800">
                          <a:effectLst/>
                          <a:latin typeface="微軟正黑體" panose="020B0604030504040204" pitchFamily="34" charset="-120"/>
                          <a:ea typeface="微軟正黑體" panose="020B0604030504040204" pitchFamily="34" charset="-120"/>
                        </a:rPr>
                        <a:t> &lt; 0.05</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9996">
                <a:tc>
                  <a:txBody>
                    <a:bodyPr/>
                    <a:lstStyle/>
                    <a:p>
                      <a:pPr algn="l"/>
                      <a:r>
                        <a:rPr lang="en-US" sz="1800" b="1" dirty="0">
                          <a:effectLst/>
                          <a:latin typeface="微軟正黑體" panose="020B0604030504040204" pitchFamily="34" charset="-120"/>
                          <a:ea typeface="微軟正黑體" panose="020B0604030504040204" pitchFamily="34" charset="-120"/>
                        </a:rPr>
                        <a:t>Driver Distraction x Length of </a:t>
                      </a:r>
                      <a:r>
                        <a:rPr lang="en-US" sz="1800" b="1" dirty="0" smtClean="0">
                          <a:effectLst/>
                          <a:latin typeface="微軟正黑體" panose="020B0604030504040204" pitchFamily="34" charset="-120"/>
                          <a:ea typeface="微軟正黑體" panose="020B0604030504040204" pitchFamily="34" charset="-120"/>
                        </a:rPr>
                        <a:t>Friendship</a:t>
                      </a:r>
                    </a:p>
                    <a:p>
                      <a:pPr algn="l"/>
                      <a:r>
                        <a:rPr lang="zh-TW" altLang="en-US" sz="1800" b="1" i="0" kern="1200" dirty="0" smtClean="0">
                          <a:solidFill>
                            <a:schemeClr val="tx1"/>
                          </a:solidFill>
                          <a:effectLst/>
                          <a:latin typeface="微軟正黑體" panose="020B0604030504040204" pitchFamily="34" charset="-120"/>
                          <a:ea typeface="微軟正黑體" panose="020B0604030504040204" pitchFamily="34" charset="-120"/>
                          <a:cs typeface="+mn-cs"/>
                        </a:rPr>
                        <a:t>駕駛員分心</a:t>
                      </a:r>
                      <a:r>
                        <a:rPr lang="en-US" altLang="zh-TW" sz="1800" b="1" i="0" kern="1200" dirty="0" smtClean="0">
                          <a:solidFill>
                            <a:schemeClr val="tx1"/>
                          </a:solidFill>
                          <a:effectLst/>
                          <a:latin typeface="微軟正黑體" panose="020B0604030504040204" pitchFamily="34" charset="-120"/>
                          <a:ea typeface="微軟正黑體" panose="020B0604030504040204" pitchFamily="34" charset="-120"/>
                          <a:cs typeface="+mn-cs"/>
                        </a:rPr>
                        <a:t>x</a:t>
                      </a:r>
                      <a:r>
                        <a:rPr lang="zh-TW" altLang="en-US" sz="1800" b="1" i="0" kern="1200" dirty="0" smtClean="0">
                          <a:solidFill>
                            <a:schemeClr val="tx1"/>
                          </a:solidFill>
                          <a:effectLst/>
                          <a:latin typeface="微軟正黑體" panose="020B0604030504040204" pitchFamily="34" charset="-120"/>
                          <a:ea typeface="微軟正黑體" panose="020B0604030504040204" pitchFamily="34" charset="-120"/>
                          <a:cs typeface="+mn-cs"/>
                        </a:rPr>
                        <a:t>友誼時長</a:t>
                      </a:r>
                      <a:endParaRPr 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800" i="1">
                          <a:effectLst/>
                          <a:latin typeface="微軟正黑體" panose="020B0604030504040204" pitchFamily="34" charset="-120"/>
                          <a:ea typeface="微軟正黑體" panose="020B0604030504040204" pitchFamily="34" charset="-120"/>
                        </a:rPr>
                        <a:t>F(</a:t>
                      </a:r>
                      <a:r>
                        <a:rPr lang="en-US" sz="1800">
                          <a:effectLst/>
                          <a:latin typeface="微軟正黑體" panose="020B0604030504040204" pitchFamily="34" charset="-120"/>
                          <a:ea typeface="微軟正黑體" panose="020B0604030504040204" pitchFamily="34" charset="-120"/>
                        </a:rPr>
                        <a:t>6,216</a:t>
                      </a:r>
                      <a:r>
                        <a:rPr lang="en-US" sz="1800" i="1">
                          <a:effectLst/>
                          <a:latin typeface="微軟正黑體" panose="020B0604030504040204" pitchFamily="34" charset="-120"/>
                          <a:ea typeface="微軟正黑體" panose="020B0604030504040204" pitchFamily="34" charset="-120"/>
                        </a:rPr>
                        <a:t>)</a:t>
                      </a:r>
                      <a:r>
                        <a:rPr lang="en-US" sz="1800">
                          <a:effectLst/>
                          <a:latin typeface="微軟正黑體" panose="020B0604030504040204" pitchFamily="34" charset="-120"/>
                          <a:ea typeface="微軟正黑體" panose="020B0604030504040204" pitchFamily="34" charset="-120"/>
                        </a:rPr>
                        <a:t> = 4.25, </a:t>
                      </a:r>
                      <a:r>
                        <a:rPr lang="en-US" sz="1800" i="1">
                          <a:effectLst/>
                          <a:latin typeface="微軟正黑體" panose="020B0604030504040204" pitchFamily="34" charset="-120"/>
                          <a:ea typeface="微軟正黑體" panose="020B0604030504040204" pitchFamily="34" charset="-120"/>
                        </a:rPr>
                        <a:t>p</a:t>
                      </a:r>
                      <a:r>
                        <a:rPr lang="en-US" sz="1800">
                          <a:effectLst/>
                          <a:latin typeface="微軟正黑體" panose="020B0604030504040204" pitchFamily="34" charset="-120"/>
                          <a:ea typeface="微軟正黑體" panose="020B0604030504040204" pitchFamily="34" charset="-120"/>
                        </a:rPr>
                        <a:t> &lt; 0.001</a:t>
                      </a: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4857">
                <a:tc>
                  <a:txBody>
                    <a:bodyPr/>
                    <a:lstStyle/>
                    <a:p>
                      <a:pPr algn="l"/>
                      <a:r>
                        <a:rPr lang="en-US" sz="1800" b="1" dirty="0">
                          <a:effectLst/>
                          <a:latin typeface="微軟正黑體" panose="020B0604030504040204" pitchFamily="34" charset="-120"/>
                          <a:ea typeface="微軟正黑體" panose="020B0604030504040204" pitchFamily="34" charset="-120"/>
                        </a:rPr>
                        <a:t>Driver Gender x Length of </a:t>
                      </a:r>
                      <a:r>
                        <a:rPr lang="en-US" sz="1800" b="1" dirty="0" smtClean="0">
                          <a:effectLst/>
                          <a:latin typeface="微軟正黑體" panose="020B0604030504040204" pitchFamily="34" charset="-120"/>
                          <a:ea typeface="微軟正黑體" panose="020B0604030504040204" pitchFamily="34" charset="-120"/>
                        </a:rPr>
                        <a:t>Friendship</a:t>
                      </a:r>
                    </a:p>
                    <a:p>
                      <a:pPr algn="l"/>
                      <a:r>
                        <a:rPr lang="zh-TW" altLang="en-US" sz="1800" b="1" i="0" kern="1200" dirty="0" smtClean="0">
                          <a:solidFill>
                            <a:schemeClr val="tx1"/>
                          </a:solidFill>
                          <a:effectLst/>
                          <a:latin typeface="微軟正黑體" panose="020B0604030504040204" pitchFamily="34" charset="-120"/>
                          <a:ea typeface="微軟正黑體" panose="020B0604030504040204" pitchFamily="34" charset="-120"/>
                          <a:cs typeface="+mn-cs"/>
                        </a:rPr>
                        <a:t>司機性別</a:t>
                      </a:r>
                      <a:r>
                        <a:rPr lang="en-US" altLang="zh-TW" sz="1800" b="1" i="0" kern="1200" dirty="0" smtClean="0">
                          <a:solidFill>
                            <a:schemeClr val="tx1"/>
                          </a:solidFill>
                          <a:effectLst/>
                          <a:latin typeface="微軟正黑體" panose="020B0604030504040204" pitchFamily="34" charset="-120"/>
                          <a:ea typeface="微軟正黑體" panose="020B0604030504040204" pitchFamily="34" charset="-120"/>
                          <a:cs typeface="+mn-cs"/>
                        </a:rPr>
                        <a:t>x</a:t>
                      </a:r>
                      <a:r>
                        <a:rPr lang="zh-TW" altLang="en-US" sz="1800" b="1" i="0" kern="1200" dirty="0" smtClean="0">
                          <a:solidFill>
                            <a:schemeClr val="tx1"/>
                          </a:solidFill>
                          <a:effectLst/>
                          <a:latin typeface="微軟正黑體" panose="020B0604030504040204" pitchFamily="34" charset="-120"/>
                          <a:ea typeface="微軟正黑體" panose="020B0604030504040204" pitchFamily="34" charset="-120"/>
                          <a:cs typeface="+mn-cs"/>
                        </a:rPr>
                        <a:t>友誼時長</a:t>
                      </a:r>
                      <a:endParaRPr lang="en-US" sz="1800" b="1"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endParaRPr lang="zh-TW" altLang="en-US" sz="1800" dirty="0">
                        <a:effectLst/>
                        <a:latin typeface="微軟正黑體" panose="020B0604030504040204" pitchFamily="34" charset="-120"/>
                        <a:ea typeface="微軟正黑體" panose="020B0604030504040204" pitchFamily="34" charset="-120"/>
                      </a:endParaRPr>
                    </a:p>
                  </a:txBody>
                  <a:tcPr marL="10054" marR="10054" marT="10054" marB="1005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微軟正黑體" panose="020B0604030504040204" pitchFamily="34" charset="-120"/>
                        <a:ea typeface="微軟正黑體" panose="020B0604030504040204" pitchFamily="34" charset="-120"/>
                      </a:endParaRPr>
                    </a:p>
                  </a:txBody>
                  <a:tcPr marL="24129" marR="24129" marT="12065" marB="120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a:latin typeface="微軟正黑體" panose="020B0604030504040204" pitchFamily="34" charset="-120"/>
                        <a:ea typeface="微軟正黑體" panose="020B0604030504040204" pitchFamily="34" charset="-120"/>
                      </a:endParaRPr>
                    </a:p>
                  </a:txBody>
                  <a:tcPr marL="24129" marR="24129" marT="12065" marB="120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ltLang="zh-TW" sz="1800" dirty="0" smtClean="0">
                          <a:latin typeface="微軟正黑體" panose="020B0604030504040204" pitchFamily="34" charset="-120"/>
                          <a:ea typeface="微軟正黑體" panose="020B0604030504040204" pitchFamily="34" charset="-120"/>
                        </a:rPr>
                        <a:t>F</a:t>
                      </a:r>
                      <a:r>
                        <a:rPr lang="zh-TW" altLang="en-US" sz="1800" dirty="0" smtClean="0">
                          <a:latin typeface="微軟正黑體" panose="020B0604030504040204" pitchFamily="34" charset="-120"/>
                          <a:ea typeface="微軟正黑體" panose="020B0604030504040204" pitchFamily="34" charset="-120"/>
                        </a:rPr>
                        <a:t>（ </a:t>
                      </a:r>
                      <a:r>
                        <a:rPr lang="en-US" altLang="zh-TW" sz="1800" dirty="0" smtClean="0">
                          <a:latin typeface="微軟正黑體" panose="020B0604030504040204" pitchFamily="34" charset="-120"/>
                          <a:ea typeface="微軟正黑體" panose="020B0604030504040204" pitchFamily="34" charset="-120"/>
                        </a:rPr>
                        <a:t>2,356 </a:t>
                      </a:r>
                      <a:r>
                        <a:rPr lang="zh-TW" altLang="en-US" sz="1800" dirty="0" smtClean="0">
                          <a:latin typeface="微軟正黑體" panose="020B0604030504040204" pitchFamily="34" charset="-120"/>
                          <a:ea typeface="微軟正黑體" panose="020B0604030504040204" pitchFamily="34" charset="-120"/>
                        </a:rPr>
                        <a:t>）  </a:t>
                      </a:r>
                      <a:r>
                        <a:rPr lang="en-US" altLang="zh-TW" sz="1800" dirty="0" smtClean="0">
                          <a:latin typeface="微軟正黑體" panose="020B0604030504040204" pitchFamily="34" charset="-120"/>
                          <a:ea typeface="微軟正黑體" panose="020B0604030504040204" pitchFamily="34" charset="-120"/>
                        </a:rPr>
                        <a:t>= 3.50</a:t>
                      </a:r>
                      <a:r>
                        <a:rPr lang="zh-TW" altLang="en-US" sz="1800" dirty="0" smtClean="0">
                          <a:latin typeface="微軟正黑體" panose="020B0604030504040204" pitchFamily="34" charset="-120"/>
                          <a:ea typeface="微軟正黑體" panose="020B0604030504040204" pitchFamily="34" charset="-120"/>
                        </a:rPr>
                        <a:t>，</a:t>
                      </a:r>
                      <a:r>
                        <a:rPr lang="en-US" altLang="zh-TW" sz="1800" dirty="0" smtClean="0">
                          <a:latin typeface="微軟正黑體" panose="020B0604030504040204" pitchFamily="34" charset="-120"/>
                          <a:ea typeface="微軟正黑體" panose="020B0604030504040204" pitchFamily="34" charset="-120"/>
                        </a:rPr>
                        <a:t>p &lt;0.05</a:t>
                      </a:r>
                      <a:endParaRPr lang="zh-TW" altLang="en-US" sz="1800" dirty="0">
                        <a:latin typeface="微軟正黑體" panose="020B0604030504040204" pitchFamily="34" charset="-120"/>
                        <a:ea typeface="微軟正黑體" panose="020B0604030504040204" pitchFamily="34" charset="-120"/>
                      </a:endParaRPr>
                    </a:p>
                  </a:txBody>
                  <a:tcPr marL="24129" marR="24129" marT="12065" marB="1206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77235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17</a:t>
            </a:fld>
            <a:endParaRPr lang="zh-TW" altLang="en-US"/>
          </a:p>
        </p:txBody>
      </p:sp>
      <p:sp>
        <p:nvSpPr>
          <p:cNvPr id="4" name="矩形 3"/>
          <p:cNvSpPr/>
          <p:nvPr/>
        </p:nvSpPr>
        <p:spPr>
          <a:xfrm>
            <a:off x="450056" y="940941"/>
            <a:ext cx="11291888" cy="4708981"/>
          </a:xfrm>
          <a:prstGeom prst="rect">
            <a:avLst/>
          </a:prstGeom>
        </p:spPr>
        <p:txBody>
          <a:bodyPr wrap="square">
            <a:spAutoFit/>
          </a:bodyPr>
          <a:lstStyle/>
          <a:p>
            <a:pPr marL="342900" indent="-342900">
              <a:lnSpc>
                <a:spcPct val="150000"/>
              </a:lnSpc>
              <a:buFont typeface="Wingdings" panose="05000000000000000000" pitchFamily="2" charset="2"/>
              <a:buChar char="Ø"/>
            </a:pPr>
            <a:r>
              <a:rPr lang="zh-TW" altLang="en-US" sz="2800" b="1" dirty="0">
                <a:latin typeface="微軟正黑體" panose="020B0604030504040204" pitchFamily="34" charset="-120"/>
                <a:ea typeface="微軟正黑體" panose="020B0604030504040204" pitchFamily="34" charset="-120"/>
              </a:rPr>
              <a:t>超速的</a:t>
            </a:r>
            <a:r>
              <a:rPr lang="zh-TW" altLang="en-US" sz="2800" b="1" dirty="0" smtClean="0">
                <a:latin typeface="微軟正黑體" panose="020B0604030504040204" pitchFamily="34" charset="-120"/>
                <a:ea typeface="微軟正黑體" panose="020B0604030504040204" pitchFamily="34" charset="-120"/>
              </a:rPr>
              <a:t>比例</a:t>
            </a:r>
            <a:endParaRPr lang="en-US" altLang="zh-TW" sz="2800" b="1" dirty="0">
              <a:latin typeface="微軟正黑體" panose="020B0604030504040204" pitchFamily="34" charset="-120"/>
              <a:ea typeface="微軟正黑體" panose="020B0604030504040204" pitchFamily="34" charset="-120"/>
            </a:endParaRPr>
          </a:p>
          <a:p>
            <a:pPr>
              <a:lnSpc>
                <a:spcPct val="150000"/>
              </a:lnSpc>
            </a:pPr>
            <a:r>
              <a:rPr lang="zh-TW" altLang="en-US" sz="2400" dirty="0">
                <a:latin typeface="微軟正黑體" panose="020B0604030504040204" pitchFamily="34" charset="-120"/>
                <a:ea typeface="微軟正黑體" panose="020B0604030504040204" pitchFamily="34" charset="-120"/>
              </a:rPr>
              <a:t>刺激的陪伴關係對駕駛員超速的時間比例有影響，即駕駛員超速的速度會隨著模擬陪伴分數的增加而降低。這表明，擁有一個</a:t>
            </a:r>
            <a:r>
              <a:rPr lang="zh-TW" altLang="en-US" sz="2400" b="1" dirty="0">
                <a:latin typeface="微軟正黑體" panose="020B0604030504040204" pitchFamily="34" charset="-120"/>
                <a:ea typeface="微軟正黑體" panose="020B0604030504040204" pitchFamily="34" charset="-120"/>
              </a:rPr>
              <a:t>能引起享受、娛樂和興奮的朋友有保護作用</a:t>
            </a:r>
            <a:r>
              <a:rPr lang="zh-TW" altLang="en-US" sz="2400" b="1" dirty="0" smtClean="0">
                <a:latin typeface="微軟正黑體" panose="020B0604030504040204" pitchFamily="34" charset="-120"/>
                <a:ea typeface="微軟正黑體" panose="020B0604030504040204" pitchFamily="34" charset="-120"/>
              </a:rPr>
              <a:t>。</a:t>
            </a:r>
            <a:endParaRPr lang="en-US" altLang="zh-TW" sz="2400" b="1" dirty="0" smtClean="0">
              <a:latin typeface="微軟正黑體" panose="020B0604030504040204" pitchFamily="34" charset="-120"/>
              <a:ea typeface="微軟正黑體" panose="020B0604030504040204" pitchFamily="34" charset="-120"/>
            </a:endParaRPr>
          </a:p>
          <a:p>
            <a:pPr>
              <a:lnSpc>
                <a:spcPct val="150000"/>
              </a:lnSpc>
            </a:pPr>
            <a:endParaRPr lang="en-US" altLang="zh-TW" sz="2400" b="1" dirty="0" smtClean="0">
              <a:latin typeface="微軟正黑體" panose="020B0604030504040204" pitchFamily="34" charset="-120"/>
              <a:ea typeface="微軟正黑體" panose="020B0604030504040204" pitchFamily="34" charset="-120"/>
            </a:endParaRPr>
          </a:p>
          <a:p>
            <a:pPr marL="342900" indent="-342900">
              <a:lnSpc>
                <a:spcPct val="150000"/>
              </a:lnSpc>
              <a:buFont typeface="Wingdings" panose="05000000000000000000" pitchFamily="2" charset="2"/>
              <a:buChar char="Ø"/>
            </a:pPr>
            <a:r>
              <a:rPr lang="zh-TW" altLang="en-US" sz="2800" b="1" dirty="0" smtClean="0">
                <a:latin typeface="微軟正黑體" panose="020B0604030504040204" pitchFamily="34" charset="-120"/>
                <a:ea typeface="微軟正黑體" panose="020B0604030504040204" pitchFamily="34" charset="-120"/>
              </a:rPr>
              <a:t>提高</a:t>
            </a:r>
            <a:r>
              <a:rPr lang="en-US" altLang="zh-TW" sz="2800" b="1" dirty="0">
                <a:latin typeface="微軟正黑體" panose="020B0604030504040204" pitchFamily="34" charset="-120"/>
                <a:ea typeface="微軟正黑體" panose="020B0604030504040204" pitchFamily="34" charset="-120"/>
              </a:rPr>
              <a:t>G</a:t>
            </a:r>
            <a:r>
              <a:rPr lang="zh-TW" altLang="en-US" sz="2800" b="1" dirty="0">
                <a:latin typeface="微軟正黑體" panose="020B0604030504040204" pitchFamily="34" charset="-120"/>
                <a:ea typeface="微軟正黑體" panose="020B0604030504040204" pitchFamily="34" charset="-120"/>
              </a:rPr>
              <a:t>值事</a:t>
            </a:r>
            <a:r>
              <a:rPr lang="zh-TW" altLang="en-US" sz="2800" b="1" dirty="0" smtClean="0">
                <a:latin typeface="微軟正黑體" panose="020B0604030504040204" pitchFamily="34" charset="-120"/>
                <a:ea typeface="微軟正黑體" panose="020B0604030504040204" pitchFamily="34" charset="-120"/>
              </a:rPr>
              <a:t>件</a:t>
            </a:r>
            <a:r>
              <a:rPr lang="zh-TW" altLang="en-US" sz="2800" b="1" dirty="0">
                <a:latin typeface="微軟正黑體" panose="020B0604030504040204" pitchFamily="34" charset="-120"/>
                <a:ea typeface="微軟正黑體" panose="020B0604030504040204" pitchFamily="34" charset="-120"/>
              </a:rPr>
              <a:t>比例</a:t>
            </a:r>
          </a:p>
          <a:p>
            <a:pPr>
              <a:lnSpc>
                <a:spcPct val="150000"/>
              </a:lnSpc>
            </a:pPr>
            <a:r>
              <a:rPr lang="zh-TW" altLang="en-US" sz="2400" dirty="0" smtClean="0">
                <a:latin typeface="微軟正黑體" panose="020B0604030504040204" pitchFamily="34" charset="-120"/>
                <a:ea typeface="微軟正黑體" panose="020B0604030504040204" pitchFamily="34" charset="-120"/>
              </a:rPr>
              <a:t>只有</a:t>
            </a:r>
            <a:r>
              <a:rPr lang="zh-TW" altLang="en-US" sz="2400" b="1" dirty="0">
                <a:latin typeface="微軟正黑體" panose="020B0604030504040204" pitchFamily="34" charset="-120"/>
                <a:ea typeface="微軟正黑體" panose="020B0604030504040204" pitchFamily="34" charset="-120"/>
              </a:rPr>
              <a:t>友誼的長度</a:t>
            </a:r>
            <a:r>
              <a:rPr lang="zh-TW" altLang="en-US" sz="2400" dirty="0">
                <a:latin typeface="微軟正黑體" panose="020B0604030504040204" pitchFamily="34" charset="-120"/>
                <a:ea typeface="微軟正黑體" panose="020B0604030504040204" pitchFamily="34" charset="-120"/>
              </a:rPr>
              <a:t>對</a:t>
            </a:r>
            <a:r>
              <a:rPr lang="zh-TW" altLang="en-US" sz="2400" dirty="0" smtClean="0">
                <a:latin typeface="微軟正黑體" panose="020B0604030504040204" pitchFamily="34" charset="-120"/>
                <a:ea typeface="微軟正黑體" panose="020B0604030504040204" pitchFamily="34" charset="-120"/>
              </a:rPr>
              <a:t>發生</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a:t>
            </a:r>
            <a:r>
              <a:rPr lang="zh-TW" altLang="en-US" sz="2400" dirty="0" smtClean="0">
                <a:latin typeface="微軟正黑體" panose="020B0604030504040204" pitchFamily="34" charset="-120"/>
                <a:ea typeface="微軟正黑體" panose="020B0604030504040204" pitchFamily="34" charset="-120"/>
              </a:rPr>
              <a:t>事件比例</a:t>
            </a:r>
            <a:r>
              <a:rPr lang="zh-TW" altLang="en-US" sz="2400" dirty="0">
                <a:latin typeface="微軟正黑體" panose="020B0604030504040204" pitchFamily="34" charset="-120"/>
                <a:ea typeface="微軟正黑體" panose="020B0604030504040204" pitchFamily="34" charset="-120"/>
              </a:rPr>
              <a:t>有影響。更具體地說，與擁有“</a:t>
            </a:r>
            <a:r>
              <a:rPr lang="en-US" altLang="zh-TW" sz="2400" dirty="0">
                <a:latin typeface="微軟正黑體" panose="020B0604030504040204" pitchFamily="34" charset="-120"/>
                <a:ea typeface="微軟正黑體" panose="020B0604030504040204" pitchFamily="34" charset="-120"/>
              </a:rPr>
              <a:t>1-6</a:t>
            </a:r>
            <a:r>
              <a:rPr lang="zh-TW" altLang="en-US" sz="2400" dirty="0">
                <a:latin typeface="微軟正黑體" panose="020B0604030504040204" pitchFamily="34" charset="-120"/>
                <a:ea typeface="微軟正黑體" panose="020B0604030504040204" pitchFamily="34" charset="-120"/>
              </a:rPr>
              <a:t>個月”和“</a:t>
            </a:r>
            <a:r>
              <a:rPr lang="en-US" altLang="zh-TW" sz="2400" dirty="0">
                <a:latin typeface="微軟正黑體" panose="020B0604030504040204" pitchFamily="34" charset="-120"/>
                <a:ea typeface="微軟正黑體" panose="020B0604030504040204" pitchFamily="34" charset="-120"/>
              </a:rPr>
              <a:t>6-12</a:t>
            </a:r>
            <a:r>
              <a:rPr lang="zh-TW" altLang="en-US" sz="2400" dirty="0">
                <a:latin typeface="微軟正黑體" panose="020B0604030504040204" pitchFamily="34" charset="-120"/>
                <a:ea typeface="微軟正黑體" panose="020B0604030504040204" pitchFamily="34" charset="-120"/>
              </a:rPr>
              <a:t>個月”友誼的人的平均比例相比，擁有一年以上友誼的人</a:t>
            </a:r>
            <a:r>
              <a:rPr lang="zh-TW" altLang="en-US" sz="2400" dirty="0" smtClean="0">
                <a:latin typeface="微軟正黑體" panose="020B0604030504040204" pitchFamily="34" charset="-120"/>
                <a:ea typeface="微軟正黑體" panose="020B0604030504040204" pitchFamily="34" charset="-120"/>
              </a:rPr>
              <a:t>具有更明顯的影響。</a:t>
            </a:r>
            <a:endParaRPr lang="en-US" altLang="zh-TW" sz="2400" dirty="0" smtClean="0">
              <a:latin typeface="微軟正黑體" panose="020B0604030504040204" pitchFamily="34" charset="-120"/>
              <a:ea typeface="微軟正黑體" panose="020B0604030504040204" pitchFamily="34" charset="-120"/>
            </a:endParaRPr>
          </a:p>
        </p:txBody>
      </p:sp>
      <p:sp>
        <p:nvSpPr>
          <p:cNvPr id="5"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699654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2"/>
          <p:cNvSpPr txBox="1">
            <a:spLocks/>
          </p:cNvSpPr>
          <p:nvPr/>
        </p:nvSpPr>
        <p:spPr>
          <a:xfrm>
            <a:off x="-21800" y="0"/>
            <a:ext cx="12213800" cy="827314"/>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18</a:t>
            </a:fld>
            <a:endParaRPr lang="zh-TW" altLang="en-US"/>
          </a:p>
        </p:txBody>
      </p:sp>
      <p:sp>
        <p:nvSpPr>
          <p:cNvPr id="4" name="矩形 3"/>
          <p:cNvSpPr/>
          <p:nvPr/>
        </p:nvSpPr>
        <p:spPr>
          <a:xfrm>
            <a:off x="295277" y="147813"/>
            <a:ext cx="11287124" cy="6888039"/>
          </a:xfrm>
          <a:prstGeom prst="rect">
            <a:avLst/>
          </a:prstGeom>
        </p:spPr>
        <p:txBody>
          <a:bodyPr wrap="square">
            <a:spAutoFit/>
          </a:bodyPr>
          <a:lstStyle/>
          <a:p>
            <a:pPr>
              <a:lnSpc>
                <a:spcPct val="120000"/>
              </a:lnSpc>
            </a:pPr>
            <a:r>
              <a:rPr lang="zh-TW" altLang="en-US" sz="2800" b="1" dirty="0">
                <a:latin typeface="微軟正黑體" panose="020B0604030504040204" pitchFamily="34" charset="-120"/>
                <a:ea typeface="微軟正黑體" panose="020B0604030504040204" pitchFamily="34" charset="-120"/>
              </a:rPr>
              <a:t>彎</a:t>
            </a:r>
            <a:r>
              <a:rPr lang="zh-TW" altLang="en-US" sz="2800" b="1" dirty="0" smtClean="0">
                <a:latin typeface="微軟正黑體" panose="020B0604030504040204" pitchFamily="34" charset="-120"/>
                <a:ea typeface="微軟正黑體" panose="020B0604030504040204" pitchFamily="34" charset="-120"/>
              </a:rPr>
              <a:t>道</a:t>
            </a:r>
            <a:r>
              <a:rPr lang="en-US" altLang="zh-TW" sz="2800" b="1" dirty="0"/>
              <a:t> </a:t>
            </a:r>
            <a:r>
              <a:rPr lang="en-US" altLang="zh-TW" sz="2800" b="1" dirty="0">
                <a:latin typeface="微軟正黑體" panose="020B0604030504040204" pitchFamily="34" charset="-120"/>
                <a:ea typeface="微軟正黑體" panose="020B0604030504040204" pitchFamily="34" charset="-120"/>
              </a:rPr>
              <a:t>G</a:t>
            </a:r>
            <a:r>
              <a:rPr lang="zh-TW" altLang="en-US" sz="2800" b="1" dirty="0" smtClean="0">
                <a:latin typeface="微軟正黑體" panose="020B0604030504040204" pitchFamily="34" charset="-120"/>
                <a:ea typeface="微軟正黑體" panose="020B0604030504040204" pitchFamily="34" charset="-120"/>
              </a:rPr>
              <a:t>值升高比例</a:t>
            </a:r>
            <a:endParaRPr lang="en-US" altLang="zh-TW" sz="2800" b="1" dirty="0" smtClean="0">
              <a:latin typeface="微軟正黑體" panose="020B0604030504040204" pitchFamily="34" charset="-120"/>
              <a:ea typeface="微軟正黑體" panose="020B0604030504040204" pitchFamily="34" charset="-120"/>
            </a:endParaRPr>
          </a:p>
          <a:p>
            <a:pPr>
              <a:lnSpc>
                <a:spcPct val="120000"/>
              </a:lnSpc>
            </a:pPr>
            <a:endParaRPr lang="zh-TW" altLang="en-US" sz="1600" b="1" dirty="0">
              <a:latin typeface="微軟正黑體" panose="020B0604030504040204" pitchFamily="34" charset="-120"/>
              <a:ea typeface="微軟正黑體" panose="020B0604030504040204" pitchFamily="34" charset="-120"/>
            </a:endParaRPr>
          </a:p>
          <a:p>
            <a:pPr>
              <a:lnSpc>
                <a:spcPct val="120000"/>
              </a:lnSpc>
            </a:pPr>
            <a:r>
              <a:rPr lang="zh-TW" altLang="en-US" sz="2400" dirty="0">
                <a:latin typeface="微軟正黑體" panose="020B0604030504040204" pitchFamily="34" charset="-120"/>
                <a:ea typeface="微軟正黑體" panose="020B0604030504040204" pitchFamily="34" charset="-120"/>
              </a:rPr>
              <a:t>有幾個因素會影響駕駛員彎道上</a:t>
            </a:r>
            <a:r>
              <a:rPr lang="zh-TW" altLang="en-US" sz="2400" dirty="0" smtClean="0">
                <a:latin typeface="微軟正黑體" panose="020B0604030504040204" pitchFamily="34" charset="-120"/>
                <a:ea typeface="微軟正黑體" panose="020B0604030504040204" pitchFamily="34" charset="-120"/>
              </a:rPr>
              <a:t>的</a:t>
            </a:r>
            <a:r>
              <a:rPr lang="en-US" altLang="zh-TW" sz="2400" dirty="0">
                <a:latin typeface="微軟正黑體" panose="020B0604030504040204" pitchFamily="34" charset="-120"/>
                <a:ea typeface="微軟正黑體" panose="020B0604030504040204" pitchFamily="34" charset="-120"/>
              </a:rPr>
              <a:t>G</a:t>
            </a:r>
            <a:r>
              <a:rPr lang="zh-TW" altLang="en-US" sz="2400" dirty="0" smtClean="0">
                <a:latin typeface="微軟正黑體" panose="020B0604030504040204" pitchFamily="34" charset="-120"/>
                <a:ea typeface="微軟正黑體" panose="020B0604030504040204" pitchFamily="34" charset="-120"/>
              </a:rPr>
              <a:t>值升高</a:t>
            </a:r>
            <a:r>
              <a:rPr lang="zh-TW" altLang="en-US" sz="2400" dirty="0">
                <a:latin typeface="微軟正黑體" panose="020B0604030504040204" pitchFamily="34" charset="-120"/>
                <a:ea typeface="微軟正黑體" panose="020B0604030504040204" pitchFamily="34" charset="-120"/>
              </a:rPr>
              <a:t>的時間比例</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包括</a:t>
            </a:r>
            <a:r>
              <a:rPr lang="zh-TW" altLang="en-US" sz="2400" dirty="0">
                <a:latin typeface="微軟正黑體" panose="020B0604030504040204" pitchFamily="34" charset="-120"/>
                <a:ea typeface="微軟正黑體" panose="020B0604030504040204" pitchFamily="34" charset="-120"/>
              </a:rPr>
              <a:t>乘客在</a:t>
            </a:r>
            <a:r>
              <a:rPr lang="zh-TW" altLang="en-US" sz="2400" dirty="0" smtClean="0">
                <a:latin typeface="微軟正黑體" panose="020B0604030504040204" pitchFamily="34" charset="-120"/>
                <a:ea typeface="微軟正黑體" panose="020B0604030504040204" pitchFamily="34" charset="-120"/>
              </a:rPr>
              <a:t>場</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駕駛員分心</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友情長度</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乘客</a:t>
            </a:r>
            <a:r>
              <a:rPr lang="zh-TW" altLang="en-US" sz="2400" dirty="0">
                <a:latin typeface="微軟正黑體" panose="020B0604030504040204" pitchFamily="34" charset="-120"/>
                <a:ea typeface="微軟正黑體" panose="020B0604030504040204" pitchFamily="34" charset="-120"/>
              </a:rPr>
              <a:t>在場與駕駛員分心之間</a:t>
            </a:r>
            <a:r>
              <a:rPr lang="zh-TW" altLang="en-US" sz="2400" dirty="0" smtClean="0">
                <a:latin typeface="微軟正黑體" panose="020B0604030504040204" pitchFamily="34" charset="-120"/>
                <a:ea typeface="微軟正黑體" panose="020B0604030504040204" pitchFamily="34" charset="-120"/>
              </a:rPr>
              <a:t>的交互作用</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ü"/>
            </a:pPr>
            <a:r>
              <a:rPr lang="zh-TW" altLang="en-US" sz="2400" dirty="0" smtClean="0">
                <a:latin typeface="微軟正黑體" panose="020B0604030504040204" pitchFamily="34" charset="-120"/>
                <a:ea typeface="微軟正黑體" panose="020B0604030504040204" pitchFamily="34" charset="-120"/>
              </a:rPr>
              <a:t>駕駛員</a:t>
            </a:r>
            <a:r>
              <a:rPr lang="zh-TW" altLang="en-US" sz="2400" dirty="0">
                <a:latin typeface="微軟正黑體" panose="020B0604030504040204" pitchFamily="34" charset="-120"/>
                <a:ea typeface="微軟正黑體" panose="020B0604030504040204" pitchFamily="34" charset="-120"/>
              </a:rPr>
              <a:t>分心</a:t>
            </a:r>
            <a:r>
              <a:rPr lang="zh-TW" altLang="en-US" sz="2400" dirty="0" smtClean="0">
                <a:latin typeface="微軟正黑體" panose="020B0604030504040204" pitchFamily="34" charset="-120"/>
                <a:ea typeface="微軟正黑體" panose="020B0604030504040204" pitchFamily="34" charset="-120"/>
              </a:rPr>
              <a:t>與</a:t>
            </a:r>
            <a:r>
              <a:rPr lang="zh-TW" altLang="en-US" sz="2400" dirty="0">
                <a:latin typeface="微軟正黑體" panose="020B0604030504040204" pitchFamily="34" charset="-120"/>
                <a:ea typeface="微軟正黑體" panose="020B0604030504040204" pitchFamily="34" charset="-120"/>
              </a:rPr>
              <a:t>友誼</a:t>
            </a:r>
            <a:r>
              <a:rPr lang="zh-TW" altLang="en-US" sz="2400" dirty="0" smtClean="0">
                <a:latin typeface="微軟正黑體" panose="020B0604030504040204" pitchFamily="34" charset="-120"/>
                <a:ea typeface="微軟正黑體" panose="020B0604030504040204" pitchFamily="34" charset="-120"/>
              </a:rPr>
              <a:t>長度</a:t>
            </a:r>
            <a:r>
              <a:rPr lang="zh-TW" altLang="en-US" sz="2400" dirty="0">
                <a:latin typeface="微軟正黑體" panose="020B0604030504040204" pitchFamily="34" charset="-120"/>
                <a:ea typeface="微軟正黑體" panose="020B0604030504040204" pitchFamily="34" charset="-120"/>
              </a:rPr>
              <a:t>之間</a:t>
            </a:r>
            <a:r>
              <a:rPr lang="zh-TW" altLang="en-US" sz="2400" dirty="0" smtClean="0">
                <a:latin typeface="微軟正黑體" panose="020B0604030504040204" pitchFamily="34" charset="-120"/>
                <a:ea typeface="微軟正黑體" panose="020B0604030504040204" pitchFamily="34" charset="-120"/>
              </a:rPr>
              <a:t>的交互作用</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0000"/>
              </a:lnSpc>
              <a:buFont typeface="Wingdings" panose="05000000000000000000" pitchFamily="2" charset="2"/>
              <a:buChar char="ü"/>
            </a:pP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20000"/>
              </a:lnSpc>
              <a:buFont typeface="+mj-lt"/>
              <a:buAutoNum type="arabicPeriod"/>
            </a:pPr>
            <a:r>
              <a:rPr lang="zh-TW" altLang="en-US" sz="2400" dirty="0">
                <a:latin typeface="微軟正黑體" panose="020B0604030504040204" pitchFamily="34" charset="-120"/>
                <a:ea typeface="微軟正黑體" panose="020B0604030504040204" pitchFamily="34" charset="-120"/>
              </a:rPr>
              <a:t>有乘客在場時，</a:t>
            </a:r>
            <a:r>
              <a:rPr lang="zh-TW" altLang="en-US" sz="2400" dirty="0" smtClean="0">
                <a:latin typeface="微軟正黑體" panose="020B0604030504040204" pitchFamily="34" charset="-120"/>
                <a:ea typeface="微軟正黑體" panose="020B0604030504040204" pitchFamily="34" charset="-120"/>
              </a:rPr>
              <a:t>發生</a:t>
            </a:r>
            <a:r>
              <a:rPr lang="en-US" altLang="zh-TW" sz="2400" dirty="0">
                <a:latin typeface="微軟正黑體" panose="020B0604030504040204" pitchFamily="34" charset="-120"/>
                <a:ea typeface="微軟正黑體" panose="020B0604030504040204" pitchFamily="34" charset="-120"/>
              </a:rPr>
              <a:t>G</a:t>
            </a:r>
            <a:r>
              <a:rPr lang="zh-TW" altLang="en-US" sz="2400" dirty="0" smtClean="0">
                <a:latin typeface="微軟正黑體" panose="020B0604030504040204" pitchFamily="34" charset="-120"/>
                <a:ea typeface="微軟正黑體" panose="020B0604030504040204" pitchFamily="34" charset="-120"/>
              </a:rPr>
              <a:t>值</a:t>
            </a:r>
            <a:r>
              <a:rPr lang="zh-TW" altLang="en-US" sz="2400" dirty="0">
                <a:latin typeface="微軟正黑體" panose="020B0604030504040204" pitchFamily="34" charset="-120"/>
                <a:ea typeface="微軟正黑體" panose="020B0604030504040204" pitchFamily="34" charset="-120"/>
              </a:rPr>
              <a:t>升高</a:t>
            </a:r>
            <a:r>
              <a:rPr lang="zh-TW" altLang="en-US" sz="2400" dirty="0" smtClean="0">
                <a:latin typeface="微軟正黑體" panose="020B0604030504040204" pitchFamily="34" charset="-120"/>
                <a:ea typeface="微軟正黑體" panose="020B0604030504040204" pitchFamily="34" charset="-120"/>
              </a:rPr>
              <a:t>事件比例</a:t>
            </a:r>
            <a:r>
              <a:rPr lang="zh-TW" altLang="en-US" sz="2400" dirty="0">
                <a:latin typeface="微軟正黑體" panose="020B0604030504040204" pitchFamily="34" charset="-120"/>
                <a:ea typeface="微軟正黑體" panose="020B0604030504040204" pitchFamily="34" charset="-120"/>
              </a:rPr>
              <a:t>明顯高於無乘客時。</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0000"/>
              </a:lnSpc>
              <a:buFont typeface="+mj-lt"/>
              <a:buAutoNum type="arabicPeriod"/>
            </a:pPr>
            <a:r>
              <a:rPr lang="zh-TW" altLang="en-US" sz="2400" dirty="0">
                <a:latin typeface="微軟正黑體" panose="020B0604030504040204" pitchFamily="34" charset="-120"/>
                <a:ea typeface="微軟正黑體" panose="020B0604030504040204" pitchFamily="34" charset="-120"/>
              </a:rPr>
              <a:t>與認知分心相比，無分心駕駛、視覺分心駕駛和混合分心駕駛分別顯著增加了彎</a:t>
            </a:r>
            <a:r>
              <a:rPr lang="zh-TW" altLang="en-US" sz="2400" dirty="0" smtClean="0">
                <a:latin typeface="微軟正黑體" panose="020B0604030504040204" pitchFamily="34" charset="-120"/>
                <a:ea typeface="微軟正黑體" panose="020B0604030504040204" pitchFamily="34" charset="-120"/>
              </a:rPr>
              <a:t>道</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值事件發生的時間比例</a:t>
            </a:r>
            <a:r>
              <a:rPr lang="en-US" altLang="zh-TW" sz="2400" dirty="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其中混合分心所佔比例最高</a:t>
            </a:r>
            <a:r>
              <a:rPr lang="en-US" altLang="zh-TW" sz="2400" dirty="0" smtClean="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457200" indent="-457200">
              <a:lnSpc>
                <a:spcPct val="120000"/>
              </a:lnSpc>
              <a:buFont typeface="+mj-lt"/>
              <a:buAutoNum type="arabicPeriod"/>
            </a:pPr>
            <a:r>
              <a:rPr lang="zh-TW" altLang="en-US" sz="2400" dirty="0">
                <a:latin typeface="微軟正黑體" panose="020B0604030504040204" pitchFamily="34" charset="-120"/>
                <a:ea typeface="微軟正黑體" panose="020B0604030504040204" pitchFamily="34" charset="-120"/>
              </a:rPr>
              <a:t>與那些擁有“</a:t>
            </a:r>
            <a:r>
              <a:rPr lang="en-US" altLang="zh-TW" sz="2400" dirty="0">
                <a:latin typeface="微軟正黑體" panose="020B0604030504040204" pitchFamily="34" charset="-120"/>
                <a:ea typeface="微軟正黑體" panose="020B0604030504040204" pitchFamily="34" charset="-120"/>
              </a:rPr>
              <a:t>1-6</a:t>
            </a:r>
            <a:r>
              <a:rPr lang="zh-TW" altLang="en-US" sz="2400" dirty="0">
                <a:latin typeface="微軟正黑體" panose="020B0604030504040204" pitchFamily="34" charset="-120"/>
                <a:ea typeface="微軟正黑體" panose="020B0604030504040204" pitchFamily="34" charset="-120"/>
              </a:rPr>
              <a:t>個月”友誼的參與者相比，那些擁有“</a:t>
            </a:r>
            <a:r>
              <a:rPr lang="en-US" altLang="zh-TW" sz="2400" dirty="0">
                <a:latin typeface="微軟正黑體" panose="020B0604030504040204" pitchFamily="34" charset="-120"/>
                <a:ea typeface="微軟正黑體" panose="020B0604030504040204" pitchFamily="34" charset="-120"/>
              </a:rPr>
              <a:t>6-12</a:t>
            </a:r>
            <a:r>
              <a:rPr lang="zh-TW" altLang="en-US" sz="2400" dirty="0">
                <a:latin typeface="微軟正黑體" panose="020B0604030504040204" pitchFamily="34" charset="-120"/>
                <a:ea typeface="微軟正黑體" panose="020B0604030504040204" pitchFamily="34" charset="-120"/>
              </a:rPr>
              <a:t>個月”友誼的參與者</a:t>
            </a:r>
            <a:r>
              <a:rPr lang="zh-TW" altLang="en-US" sz="2400" b="1" dirty="0">
                <a:latin typeface="微軟正黑體" panose="020B0604030504040204" pitchFamily="34" charset="-120"/>
                <a:ea typeface="微軟正黑體" panose="020B0604030504040204" pitchFamily="34" charset="-120"/>
              </a:rPr>
              <a:t>在彎道中</a:t>
            </a:r>
            <a:r>
              <a:rPr lang="zh-TW" altLang="en-US" sz="2400" b="1" dirty="0" smtClean="0">
                <a:latin typeface="微軟正黑體" panose="020B0604030504040204" pitchFamily="34" charset="-120"/>
                <a:ea typeface="微軟正黑體" panose="020B0604030504040204" pitchFamily="34" charset="-120"/>
              </a:rPr>
              <a:t>增加</a:t>
            </a:r>
            <a:r>
              <a:rPr lang="en-US" altLang="zh-TW" sz="2400" b="1" dirty="0">
                <a:latin typeface="微軟正黑體" panose="020B0604030504040204" pitchFamily="34" charset="-120"/>
                <a:ea typeface="微軟正黑體" panose="020B0604030504040204" pitchFamily="34" charset="-120"/>
              </a:rPr>
              <a:t>G</a:t>
            </a:r>
            <a:r>
              <a:rPr lang="zh-TW" altLang="en-US" sz="2400" b="1" dirty="0">
                <a:latin typeface="微軟正黑體" panose="020B0604030504040204" pitchFamily="34" charset="-120"/>
                <a:ea typeface="微軟正黑體" panose="020B0604030504040204" pitchFamily="34" charset="-120"/>
              </a:rPr>
              <a:t>值事件的平均時間比例明顯更低</a:t>
            </a:r>
            <a:r>
              <a:rPr lang="zh-TW" altLang="en-US" sz="2400" dirty="0" smtClean="0">
                <a:latin typeface="微軟正黑體" panose="020B0604030504040204" pitchFamily="34" charset="-120"/>
                <a:ea typeface="微軟正黑體" panose="020B0604030504040204" pitchFamily="34" charset="-120"/>
              </a:rPr>
              <a:t>。</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這</a:t>
            </a:r>
            <a:r>
              <a:rPr lang="zh-TW" altLang="en-US" sz="2400" dirty="0">
                <a:latin typeface="微軟正黑體" panose="020B0604030504040204" pitchFamily="34" charset="-120"/>
                <a:ea typeface="微軟正黑體" panose="020B0604030504040204" pitchFamily="34" charset="-120"/>
              </a:rPr>
              <a:t>表明，以友誼長度衡量的友誼質量與司機的行為呈正相關。</a:t>
            </a:r>
          </a:p>
        </p:txBody>
      </p:sp>
    </p:spTree>
    <p:extLst>
      <p:ext uri="{BB962C8B-B14F-4D97-AF65-F5344CB8AC3E}">
        <p14:creationId xmlns:p14="http://schemas.microsoft.com/office/powerpoint/2010/main" val="13654138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19</a:t>
            </a:fld>
            <a:endParaRPr lang="zh-TW" altLang="en-US"/>
          </a:p>
        </p:txBody>
      </p:sp>
      <p:sp>
        <p:nvSpPr>
          <p:cNvPr id="5"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6" name="矩形 5"/>
          <p:cNvSpPr/>
          <p:nvPr/>
        </p:nvSpPr>
        <p:spPr>
          <a:xfrm>
            <a:off x="3218075" y="6376342"/>
            <a:ext cx="8953500" cy="461665"/>
          </a:xfrm>
          <a:prstGeom prst="rect">
            <a:avLst/>
          </a:prstGeom>
        </p:spPr>
        <p:txBody>
          <a:bodyPr wrap="square">
            <a:spAutoFit/>
          </a:bodyPr>
          <a:lstStyle/>
          <a:p>
            <a:r>
              <a:rPr lang="zh-TW" altLang="en-US" sz="2400" dirty="0" smtClean="0">
                <a:latin typeface="微軟正黑體" panose="020B0604030504040204" pitchFamily="34" charset="-120"/>
                <a:ea typeface="微軟正黑體" panose="020B0604030504040204" pitchFamily="34" charset="-120"/>
              </a:rPr>
              <a:t>圖</a:t>
            </a:r>
            <a:r>
              <a:rPr lang="en-US" altLang="zh-TW" sz="2400" dirty="0" smtClean="0">
                <a:latin typeface="微軟正黑體" panose="020B0604030504040204" pitchFamily="34" charset="-120"/>
                <a:ea typeface="微軟正黑體" panose="020B0604030504040204" pitchFamily="34" charset="-120"/>
              </a:rPr>
              <a:t>5.</a:t>
            </a:r>
            <a:r>
              <a:rPr lang="zh-TW" altLang="en-US" sz="2400" dirty="0" smtClean="0">
                <a:latin typeface="微軟正黑體" panose="020B0604030504040204" pitchFamily="34" charset="-120"/>
                <a:ea typeface="微軟正黑體" panose="020B0604030504040204" pitchFamily="34" charset="-120"/>
              </a:rPr>
              <a:t>駕駛分心</a:t>
            </a:r>
            <a:r>
              <a:rPr lang="zh-TW" altLang="en-US" sz="2400" dirty="0">
                <a:latin typeface="微軟正黑體" panose="020B0604030504040204" pitchFamily="34" charset="-120"/>
                <a:ea typeface="微軟正黑體" panose="020B0604030504040204" pitchFamily="34" charset="-120"/>
              </a:rPr>
              <a:t>與乘客在場對彎</a:t>
            </a:r>
            <a:r>
              <a:rPr lang="zh-TW" altLang="en-US" sz="2400" dirty="0" smtClean="0">
                <a:latin typeface="微軟正黑體" panose="020B0604030504040204" pitchFamily="34" charset="-120"/>
                <a:ea typeface="微軟正黑體" panose="020B0604030504040204" pitchFamily="34" charset="-120"/>
              </a:rPr>
              <a:t>道</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值事件發生時間比例的交互影響</a:t>
            </a:r>
          </a:p>
        </p:txBody>
      </p:sp>
      <p:pic>
        <p:nvPicPr>
          <p:cNvPr id="7170" name="Picture 2" descr="Fig.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4925" y="1595435"/>
            <a:ext cx="5454650" cy="4383978"/>
          </a:xfrm>
          <a:prstGeom prst="rect">
            <a:avLst/>
          </a:prstGeom>
          <a:noFill/>
          <a:extLst>
            <a:ext uri="{909E8E84-426E-40DD-AFC4-6F175D3DCCD1}">
              <a14:hiddenFill xmlns:a14="http://schemas.microsoft.com/office/drawing/2010/main">
                <a:solidFill>
                  <a:srgbClr val="FFFFFF"/>
                </a:solidFill>
              </a14:hiddenFill>
            </a:ext>
          </a:extLst>
        </p:spPr>
      </p:pic>
      <p:sp>
        <p:nvSpPr>
          <p:cNvPr id="7" name="矩形 6"/>
          <p:cNvSpPr/>
          <p:nvPr/>
        </p:nvSpPr>
        <p:spPr>
          <a:xfrm>
            <a:off x="351051" y="1111022"/>
            <a:ext cx="5734049" cy="4708981"/>
          </a:xfrm>
          <a:prstGeom prst="rect">
            <a:avLst/>
          </a:prstGeom>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一般來說，</a:t>
            </a:r>
            <a:r>
              <a:rPr lang="zh-TW" altLang="en-US" sz="2400" b="1" dirty="0">
                <a:latin typeface="微軟正黑體" panose="020B0604030504040204" pitchFamily="34" charset="-120"/>
                <a:ea typeface="微軟正黑體" panose="020B0604030504040204" pitchFamily="34" charset="-120"/>
              </a:rPr>
              <a:t>駕駛時有乘客在場往往會導致更高比例的</a:t>
            </a:r>
            <a:r>
              <a:rPr lang="en-US" altLang="zh-TW" sz="2400" b="1" dirty="0">
                <a:latin typeface="微軟正黑體" panose="020B0604030504040204" pitchFamily="34" charset="-120"/>
                <a:ea typeface="微軟正黑體" panose="020B0604030504040204" pitchFamily="34" charset="-120"/>
              </a:rPr>
              <a:t>G</a:t>
            </a:r>
            <a:r>
              <a:rPr lang="zh-TW" altLang="en-US" sz="2400" b="1" dirty="0">
                <a:latin typeface="微軟正黑體" panose="020B0604030504040204" pitchFamily="34" charset="-120"/>
                <a:ea typeface="微軟正黑體" panose="020B0604030504040204" pitchFamily="34" charset="-120"/>
              </a:rPr>
              <a:t>值。</a:t>
            </a:r>
          </a:p>
          <a:p>
            <a:pPr marL="342900" indent="-342900">
              <a:lnSpc>
                <a:spcPct val="125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事後</a:t>
            </a:r>
            <a:r>
              <a:rPr lang="zh-TW" altLang="en-US" sz="2400" dirty="0">
                <a:latin typeface="微軟正黑體" panose="020B0604030504040204" pitchFamily="34" charset="-120"/>
                <a:ea typeface="微軟正黑體" panose="020B0604030504040204" pitchFamily="34" charset="-120"/>
              </a:rPr>
              <a:t>分析表明，在</a:t>
            </a:r>
            <a:r>
              <a:rPr lang="zh-TW" altLang="en-US" sz="2400" b="1" dirty="0">
                <a:latin typeface="微軟正黑體" panose="020B0604030504040204" pitchFamily="34" charset="-120"/>
                <a:ea typeface="微軟正黑體" panose="020B0604030504040204" pitchFamily="34" charset="-120"/>
              </a:rPr>
              <a:t>沒有乘客</a:t>
            </a:r>
            <a:r>
              <a:rPr lang="zh-TW" altLang="en-US" sz="2400" dirty="0">
                <a:latin typeface="微軟正黑體" panose="020B0604030504040204" pitchFamily="34" charset="-120"/>
                <a:ea typeface="微軟正黑體" panose="020B0604030504040204" pitchFamily="34" charset="-120"/>
              </a:rPr>
              <a:t>在場和</a:t>
            </a:r>
            <a:r>
              <a:rPr lang="zh-TW" altLang="en-US" sz="2400" b="1" dirty="0">
                <a:latin typeface="微軟正黑體" panose="020B0604030504040204" pitchFamily="34" charset="-120"/>
                <a:ea typeface="微軟正黑體" panose="020B0604030504040204" pitchFamily="34" charset="-120"/>
              </a:rPr>
              <a:t>有認知分心的情況</a:t>
            </a:r>
            <a:r>
              <a:rPr lang="zh-TW" altLang="en-US" sz="2400" dirty="0">
                <a:latin typeface="微軟正黑體" panose="020B0604030504040204" pitchFamily="34" charset="-120"/>
                <a:ea typeface="微軟正黑體" panose="020B0604030504040204" pitchFamily="34" charset="-120"/>
              </a:rPr>
              <a:t>下駕駛，</a:t>
            </a:r>
            <a:r>
              <a:rPr lang="zh-TW" altLang="en-US" sz="2400" dirty="0" smtClean="0">
                <a:latin typeface="微軟正黑體" panose="020B0604030504040204" pitchFamily="34" charset="-120"/>
                <a:ea typeface="微軟正黑體" panose="020B0604030504040204" pitchFamily="34" charset="-120"/>
              </a:rPr>
              <a:t>其</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值均值</a:t>
            </a:r>
            <a:r>
              <a:rPr lang="zh-TW" altLang="en-US" sz="2400" b="1" dirty="0">
                <a:latin typeface="微軟正黑體" panose="020B0604030504040204" pitchFamily="34" charset="-120"/>
                <a:ea typeface="微軟正黑體" panose="020B0604030504040204" pitchFamily="34" charset="-120"/>
              </a:rPr>
              <a:t>顯著低於</a:t>
            </a:r>
            <a:r>
              <a:rPr lang="zh-TW" altLang="en-US" sz="2400" dirty="0">
                <a:latin typeface="微軟正黑體" panose="020B0604030504040204" pitchFamily="34" charset="-120"/>
                <a:ea typeface="微軟正黑體" panose="020B0604030504040204" pitchFamily="34" charset="-120"/>
              </a:rPr>
              <a:t>除有認知分心駕駛外的其他各種分心狀態下的駕駛</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在</a:t>
            </a:r>
            <a:r>
              <a:rPr lang="zh-TW" altLang="en-US" sz="2400" dirty="0">
                <a:latin typeface="微軟正黑體" panose="020B0604030504040204" pitchFamily="34" charset="-120"/>
                <a:ea typeface="微軟正黑體" panose="020B0604030504040204" pitchFamily="34" charset="-120"/>
              </a:rPr>
              <a:t>認知分心的情況下，在有乘客和沒有乘客的情況下，在彎道發生重力事件的平均時間比例上</a:t>
            </a:r>
            <a:r>
              <a:rPr lang="zh-TW" altLang="en-US" sz="2400" b="1" dirty="0">
                <a:latin typeface="微軟正黑體" panose="020B0604030504040204" pitchFamily="34" charset="-120"/>
                <a:ea typeface="微軟正黑體" panose="020B0604030504040204" pitchFamily="34" charset="-120"/>
              </a:rPr>
              <a:t>沒有顯著差異</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a:lnSpc>
                <a:spcPct val="125000"/>
              </a:lnSpc>
            </a:pPr>
            <a:endParaRPr lang="en-US" altLang="zh-TW" sz="2400" dirty="0" smtClean="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7531748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43318" y="2329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434124" y="1609831"/>
            <a:ext cx="11323751"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先前的碰撞數據庫分析表明，青少年乘客的存在（</a:t>
            </a:r>
            <a:r>
              <a:rPr lang="en-US" altLang="zh-TW" dirty="0">
                <a:latin typeface="微軟正黑體" panose="020B0604030504040204" pitchFamily="34" charset="-120"/>
                <a:ea typeface="微軟正黑體" panose="020B0604030504040204" pitchFamily="34" charset="-120"/>
              </a:rPr>
              <a:t>16-20</a:t>
            </a:r>
            <a:r>
              <a:rPr lang="zh-TW" altLang="en-US" dirty="0">
                <a:latin typeface="微軟正黑體" panose="020B0604030504040204" pitchFamily="34" charset="-120"/>
                <a:ea typeface="微軟正黑體" panose="020B0604030504040204" pitchFamily="34" charset="-120"/>
              </a:rPr>
              <a:t>歲）會對駕駛員的行為產生負面</a:t>
            </a:r>
            <a:r>
              <a:rPr lang="zh-TW" altLang="en-US" dirty="0" smtClean="0">
                <a:latin typeface="微軟正黑體" panose="020B0604030504040204" pitchFamily="34" charset="-120"/>
                <a:ea typeface="微軟正黑體" panose="020B0604030504040204" pitchFamily="34" charset="-120"/>
              </a:rPr>
              <a:t>影響</a:t>
            </a:r>
            <a:r>
              <a:rPr lang="en-US" altLang="zh-TW" dirty="0">
                <a:latin typeface="微軟正黑體" panose="020B0604030504040204" pitchFamily="34" charset="-120"/>
                <a:ea typeface="微軟正黑體" panose="020B0604030504040204" pitchFamily="34" charset="-120"/>
              </a:rPr>
              <a:t>(Aldridge et al., 1999</a:t>
            </a:r>
            <a:r>
              <a:rPr lang="en-US" altLang="zh-TW" dirty="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尤其是</a:t>
            </a:r>
            <a:r>
              <a:rPr lang="zh-TW" altLang="en-US" dirty="0">
                <a:latin typeface="微軟正黑體" panose="020B0604030504040204" pitchFamily="34" charset="-120"/>
                <a:ea typeface="微軟正黑體" panose="020B0604030504040204" pitchFamily="34" charset="-120"/>
              </a:rPr>
              <a:t>對於</a:t>
            </a:r>
            <a:r>
              <a:rPr lang="en-US" altLang="zh-TW" dirty="0">
                <a:latin typeface="微軟正黑體" panose="020B0604030504040204" pitchFamily="34" charset="-120"/>
                <a:ea typeface="微軟正黑體" panose="020B0604030504040204" pitchFamily="34" charset="-120"/>
              </a:rPr>
              <a:t>24</a:t>
            </a:r>
            <a:r>
              <a:rPr lang="zh-TW" altLang="en-US" dirty="0">
                <a:latin typeface="微軟正黑體" panose="020B0604030504040204" pitchFamily="34" charset="-120"/>
                <a:ea typeface="微軟正黑體" panose="020B0604030504040204" pitchFamily="34" charset="-120"/>
              </a:rPr>
              <a:t>歲以下駕駛員的致命碰撞風險</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Ouimet</a:t>
            </a:r>
            <a:r>
              <a:rPr lang="en-US" altLang="zh-TW" dirty="0">
                <a:latin typeface="微軟正黑體" panose="020B0604030504040204" pitchFamily="34" charset="-120"/>
                <a:ea typeface="微軟正黑體" panose="020B0604030504040204" pitchFamily="34" charset="-120"/>
              </a:rPr>
              <a:t> et al., 2015)</a:t>
            </a: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年輕駕駛員會受到車輛中乘客的廣泛（正面或負面）影響，影響的程度取決於乘客的特徵 </a:t>
            </a:r>
            <a:r>
              <a:rPr lang="en-US" altLang="zh-TW" dirty="0">
                <a:latin typeface="微軟正黑體" panose="020B0604030504040204" pitchFamily="34" charset="-120"/>
                <a:ea typeface="微軟正黑體" panose="020B0604030504040204" pitchFamily="34" charset="-120"/>
              </a:rPr>
              <a:t>(C. Lee and Abdel-</a:t>
            </a:r>
            <a:r>
              <a:rPr lang="en-US" altLang="zh-TW" dirty="0" err="1">
                <a:latin typeface="微軟正黑體" panose="020B0604030504040204" pitchFamily="34" charset="-120"/>
                <a:ea typeface="微軟正黑體" panose="020B0604030504040204" pitchFamily="34" charset="-120"/>
              </a:rPr>
              <a:t>Aty</a:t>
            </a:r>
            <a:r>
              <a:rPr lang="en-US" altLang="zh-TW" dirty="0">
                <a:latin typeface="微軟正黑體" panose="020B0604030504040204" pitchFamily="34" charset="-120"/>
                <a:ea typeface="微軟正黑體" panose="020B0604030504040204" pitchFamily="34" charset="-120"/>
              </a:rPr>
              <a:t>, 2008</a:t>
            </a:r>
            <a:r>
              <a:rPr lang="en-US" altLang="zh-TW" dirty="0" smtClean="0"/>
              <a:t>)</a:t>
            </a:r>
            <a:endParaRPr lang="en-US" altLang="zh-TW" dirty="0" smtClean="0"/>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過去的研究發現，當與青少年乘客，特別是男性駕駛員和男性乘客一</a:t>
            </a:r>
            <a:r>
              <a:rPr lang="zh-TW" altLang="en-US" dirty="0" smtClean="0">
                <a:latin typeface="微軟正黑體" panose="020B0604030504040204" pitchFamily="34" charset="-120"/>
                <a:ea typeface="微軟正黑體" panose="020B0604030504040204" pitchFamily="34" charset="-120"/>
              </a:rPr>
              <a:t>起行</a:t>
            </a:r>
            <a:r>
              <a:rPr lang="zh-TW" altLang="en-US" dirty="0">
                <a:latin typeface="微軟正黑體" panose="020B0604030504040204" pitchFamily="34" charset="-120"/>
                <a:ea typeface="微軟正黑體" panose="020B0604030504040204" pitchFamily="34" charset="-120"/>
              </a:rPr>
              <a:t>駛</a:t>
            </a:r>
            <a:r>
              <a:rPr lang="zh-TW" altLang="en-US" dirty="0" smtClean="0">
                <a:latin typeface="微軟正黑體" panose="020B0604030504040204" pitchFamily="34" charset="-120"/>
                <a:ea typeface="微軟正黑體" panose="020B0604030504040204" pitchFamily="34" charset="-120"/>
              </a:rPr>
              <a:t>時</a:t>
            </a:r>
            <a:r>
              <a:rPr lang="zh-TW" altLang="en-US" dirty="0">
                <a:latin typeface="微軟正黑體" panose="020B0604030504040204" pitchFamily="34" charset="-120"/>
                <a:ea typeface="微軟正黑體" panose="020B0604030504040204" pitchFamily="34" charset="-120"/>
              </a:rPr>
              <a:t>，青少年駕駛員的超速駕駛情況（比公佈的速度限制高出</a:t>
            </a:r>
            <a:r>
              <a:rPr lang="en-US" altLang="zh-TW" dirty="0">
                <a:latin typeface="微軟正黑體" panose="020B0604030504040204" pitchFamily="34" charset="-120"/>
                <a:ea typeface="微軟正黑體" panose="020B0604030504040204" pitchFamily="34" charset="-120"/>
              </a:rPr>
              <a:t>15</a:t>
            </a:r>
            <a:r>
              <a:rPr lang="zh-TW" altLang="en-US" dirty="0">
                <a:latin typeface="微軟正黑體" panose="020B0604030504040204" pitchFamily="34" charset="-120"/>
                <a:ea typeface="微軟正黑體" panose="020B0604030504040204" pitchFamily="34" charset="-120"/>
              </a:rPr>
              <a:t>英里</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小時）要比普通人群更高</a:t>
            </a:r>
            <a:r>
              <a:rPr lang="en-US" altLang="zh-TW" dirty="0">
                <a:latin typeface="微軟正黑體" panose="020B0604030504040204" pitchFamily="34" charset="-120"/>
                <a:ea typeface="微軟正黑體" panose="020B0604030504040204" pitchFamily="34" charset="-120"/>
              </a:rPr>
              <a:t>(Simons-Morton et al., 2005)</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2</a:t>
            </a:fld>
            <a:endParaRPr lang="zh-TW" altLang="en-US"/>
          </a:p>
        </p:txBody>
      </p:sp>
    </p:spTree>
    <p:extLst>
      <p:ext uri="{BB962C8B-B14F-4D97-AF65-F5344CB8AC3E}">
        <p14:creationId xmlns:p14="http://schemas.microsoft.com/office/powerpoint/2010/main" val="8891172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20</a:t>
            </a:fld>
            <a:endParaRPr lang="zh-TW" altLang="en-US"/>
          </a:p>
        </p:txBody>
      </p:sp>
      <p:sp>
        <p:nvSpPr>
          <p:cNvPr id="4" name="矩形 3"/>
          <p:cNvSpPr/>
          <p:nvPr/>
        </p:nvSpPr>
        <p:spPr>
          <a:xfrm>
            <a:off x="547006" y="392677"/>
            <a:ext cx="11361965" cy="4154984"/>
          </a:xfrm>
          <a:prstGeom prst="rect">
            <a:avLst/>
          </a:prstGeom>
        </p:spPr>
        <p:txBody>
          <a:bodyPr wrap="square">
            <a:spAutoFit/>
          </a:bodyPr>
          <a:lstStyle/>
          <a:p>
            <a:pPr>
              <a:lnSpc>
                <a:spcPct val="150000"/>
              </a:lnSpc>
            </a:pPr>
            <a:r>
              <a:rPr lang="zh-TW" altLang="en-US" sz="2800" b="1" dirty="0" smtClean="0">
                <a:latin typeface="微軟正黑體" panose="020B0604030504040204" pitchFamily="34" charset="-120"/>
                <a:ea typeface="微軟正黑體" panose="020B0604030504040204" pitchFamily="34" charset="-120"/>
              </a:rPr>
              <a:t>方向盤</a:t>
            </a:r>
            <a:r>
              <a:rPr lang="zh-TW" altLang="en-US" sz="2800" b="1" dirty="0">
                <a:latin typeface="微軟正黑體" panose="020B0604030504040204" pitchFamily="34" charset="-120"/>
                <a:ea typeface="微軟正黑體" panose="020B0604030504040204" pitchFamily="34" charset="-120"/>
              </a:rPr>
              <a:t>轉動</a:t>
            </a:r>
            <a:r>
              <a:rPr lang="zh-TW" altLang="en-US" sz="2800" b="1" dirty="0" smtClean="0">
                <a:latin typeface="微軟正黑體" panose="020B0604030504040204" pitchFamily="34" charset="-120"/>
                <a:ea typeface="微軟正黑體" panose="020B0604030504040204" pitchFamily="34" charset="-120"/>
              </a:rPr>
              <a:t>比例大</a:t>
            </a:r>
            <a:endParaRPr lang="en-US" altLang="zh-TW" sz="2800" b="1" dirty="0" smtClean="0">
              <a:latin typeface="微軟正黑體" panose="020B0604030504040204" pitchFamily="34" charset="-120"/>
              <a:ea typeface="微軟正黑體" panose="020B0604030504040204" pitchFamily="34" charset="-120"/>
            </a:endParaRPr>
          </a:p>
          <a:p>
            <a:pPr>
              <a:lnSpc>
                <a:spcPct val="150000"/>
              </a:lnSpc>
            </a:pPr>
            <a:endParaRPr lang="zh-TW" altLang="en-US" sz="2800" b="1" dirty="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b="1" dirty="0" smtClean="0">
                <a:latin typeface="微軟正黑體" panose="020B0604030504040204" pitchFamily="34" charset="-120"/>
                <a:ea typeface="微軟正黑體" panose="020B0604030504040204" pitchFamily="34" charset="-120"/>
              </a:rPr>
              <a:t>只有</a:t>
            </a:r>
            <a:r>
              <a:rPr lang="zh-TW" altLang="en-US" sz="2400" b="1" dirty="0">
                <a:latin typeface="微軟正黑體" panose="020B0604030504040204" pitchFamily="34" charset="-120"/>
                <a:ea typeface="微軟正黑體" panose="020B0604030504040204" pitchFamily="34" charset="-120"/>
              </a:rPr>
              <a:t>駕駛員分心</a:t>
            </a:r>
            <a:r>
              <a:rPr lang="zh-TW" altLang="en-US" sz="2400" dirty="0">
                <a:latin typeface="微軟正黑體" panose="020B0604030504040204" pitchFamily="34" charset="-120"/>
                <a:ea typeface="微軟正黑體" panose="020B0604030504040204" pitchFamily="34" charset="-120"/>
              </a:rPr>
              <a:t>對</a:t>
            </a:r>
            <a:r>
              <a:rPr lang="zh-TW" altLang="en-US" sz="2400" dirty="0" smtClean="0">
                <a:latin typeface="微軟正黑體" panose="020B0604030504040204" pitchFamily="34" charset="-120"/>
                <a:ea typeface="微軟正黑體" panose="020B0604030504040204" pitchFamily="34" charset="-120"/>
              </a:rPr>
              <a:t>方向盤</a:t>
            </a:r>
            <a:r>
              <a:rPr lang="zh-TW" altLang="en-US" sz="2400" dirty="0">
                <a:latin typeface="微軟正黑體" panose="020B0604030504040204" pitchFamily="34" charset="-120"/>
                <a:ea typeface="微軟正黑體" panose="020B0604030504040204" pitchFamily="34" charset="-120"/>
              </a:rPr>
              <a:t>轉動</a:t>
            </a:r>
            <a:r>
              <a:rPr lang="zh-TW" altLang="en-US" sz="2400" dirty="0" smtClean="0">
                <a:latin typeface="微軟正黑體" panose="020B0604030504040204" pitchFamily="34" charset="-120"/>
                <a:ea typeface="微軟正黑體" panose="020B0604030504040204" pitchFamily="34" charset="-120"/>
              </a:rPr>
              <a:t>比例</a:t>
            </a:r>
            <a:r>
              <a:rPr lang="zh-TW" altLang="en-US" sz="2400" dirty="0">
                <a:latin typeface="微軟正黑體" panose="020B0604030504040204" pitchFamily="34" charset="-120"/>
                <a:ea typeface="微軟正黑體" panose="020B0604030504040204" pitchFamily="34" charset="-120"/>
              </a:rPr>
              <a:t>過大有影響</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結果</a:t>
            </a:r>
            <a:r>
              <a:rPr lang="zh-TW" altLang="en-US" sz="2400" dirty="0">
                <a:latin typeface="微軟正黑體" panose="020B0604030504040204" pitchFamily="34" charset="-120"/>
                <a:ea typeface="微軟正黑體" panose="020B0604030504040204" pitchFamily="34" charset="-120"/>
              </a:rPr>
              <a:t>表明</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視覺干擾時、</a:t>
            </a:r>
            <a:r>
              <a:rPr lang="zh-TW" altLang="en-US" sz="2400" dirty="0">
                <a:latin typeface="微軟正黑體" panose="020B0604030504040204" pitchFamily="34" charset="-120"/>
                <a:ea typeface="微軟正黑體" panose="020B0604030504040204" pitchFamily="34" charset="-120"/>
              </a:rPr>
              <a:t>分心</a:t>
            </a:r>
            <a:r>
              <a:rPr lang="zh-TW" altLang="en-US" sz="2400" dirty="0" smtClean="0">
                <a:latin typeface="微軟正黑體" panose="020B0604030504040204" pitchFamily="34" charset="-120"/>
                <a:ea typeface="微軟正黑體" panose="020B0604030504040204" pitchFamily="34" charset="-120"/>
              </a:rPr>
              <a:t>時方向盤運動比例</a:t>
            </a:r>
            <a:r>
              <a:rPr lang="zh-TW" altLang="en-US" sz="2400" dirty="0">
                <a:latin typeface="微軟正黑體" panose="020B0604030504040204" pitchFamily="34" charset="-120"/>
                <a:ea typeface="微軟正黑體" panose="020B0604030504040204" pitchFamily="34" charset="-120"/>
              </a:rPr>
              <a:t>顯著高於無視覺</a:t>
            </a:r>
            <a:r>
              <a:rPr lang="zh-TW" altLang="en-US" sz="2400" dirty="0" smtClean="0">
                <a:latin typeface="微軟正黑體" panose="020B0604030504040204" pitchFamily="34" charset="-120"/>
                <a:ea typeface="微軟正黑體" panose="020B0604030504040204" pitchFamily="34" charset="-120"/>
              </a:rPr>
              <a:t>干擾</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無分心</a:t>
            </a:r>
            <a:r>
              <a:rPr lang="zh-TW" altLang="en-US" sz="2400" dirty="0" smtClean="0">
                <a:latin typeface="微軟正黑體" panose="020B0604030504040204" pitchFamily="34" charset="-120"/>
                <a:ea typeface="微軟正黑體" panose="020B0604030504040204" pitchFamily="34" charset="-120"/>
              </a:rPr>
              <a:t>時，</a:t>
            </a:r>
            <a:r>
              <a:rPr lang="zh-TW" altLang="en-US" sz="2400" dirty="0" smtClean="0">
                <a:latin typeface="微軟正黑體" panose="020B0604030504040204" pitchFamily="34" charset="-120"/>
                <a:ea typeface="微軟正黑體" panose="020B0604030504040204" pitchFamily="34" charset="-120"/>
              </a:rPr>
              <a:t>當年輕司機在視覺上分心時，他們的方向盤運動就會變得不那麼受控制。</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endParaRPr lang="en-US" altLang="zh-TW" sz="2400" dirty="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endParaRPr lang="zh-TW" altLang="en-US" sz="2400" dirty="0">
              <a:latin typeface="微軟正黑體" panose="020B0604030504040204" pitchFamily="34" charset="-120"/>
              <a:ea typeface="微軟正黑體" panose="020B0604030504040204" pitchFamily="34" charset="-120"/>
            </a:endParaRPr>
          </a:p>
        </p:txBody>
      </p:sp>
      <p:sp>
        <p:nvSpPr>
          <p:cNvPr id="5"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2113259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頁尾版面配置區 1"/>
          <p:cNvSpPr>
            <a:spLocks noGrp="1"/>
          </p:cNvSpPr>
          <p:nvPr>
            <p:ph type="ftr" sz="quarter" idx="11"/>
          </p:nvPr>
        </p:nvSpPr>
        <p:spPr/>
        <p:txBody>
          <a:bodyPr/>
          <a:lstStyle/>
          <a:p>
            <a:endParaRPr lang="zh-TW" altLang="en-US"/>
          </a:p>
        </p:txBody>
      </p:sp>
      <p:sp>
        <p:nvSpPr>
          <p:cNvPr id="3" name="投影片編號版面配置區 2"/>
          <p:cNvSpPr>
            <a:spLocks noGrp="1"/>
          </p:cNvSpPr>
          <p:nvPr>
            <p:ph type="sldNum" sz="quarter" idx="12"/>
          </p:nvPr>
        </p:nvSpPr>
        <p:spPr/>
        <p:txBody>
          <a:bodyPr/>
          <a:lstStyle/>
          <a:p>
            <a:fld id="{044FB8EC-8959-441E-ADB3-308DB1B5389D}" type="slidenum">
              <a:rPr lang="zh-TW" altLang="en-US" smtClean="0"/>
              <a:t>21</a:t>
            </a:fld>
            <a:endParaRPr lang="zh-TW" altLang="en-US"/>
          </a:p>
        </p:txBody>
      </p:sp>
      <p:sp>
        <p:nvSpPr>
          <p:cNvPr id="4" name="矩形 3"/>
          <p:cNvSpPr/>
          <p:nvPr/>
        </p:nvSpPr>
        <p:spPr>
          <a:xfrm>
            <a:off x="189138" y="1370987"/>
            <a:ext cx="6766833" cy="3970318"/>
          </a:xfrm>
          <a:prstGeom prst="rect">
            <a:avLst/>
          </a:prstGeom>
        </p:spPr>
        <p:txBody>
          <a:bodyPr wrap="square">
            <a:spAutoFit/>
          </a:bodyPr>
          <a:lstStyle/>
          <a:p>
            <a:pPr marL="457200" indent="-457200">
              <a:lnSpc>
                <a:spcPct val="15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駕駛員</a:t>
            </a:r>
            <a:r>
              <a:rPr lang="zh-TW" altLang="en-US" sz="2400" b="1" dirty="0" smtClean="0">
                <a:latin typeface="微軟正黑體" panose="020B0604030504040204" pitchFamily="34" charset="-120"/>
                <a:ea typeface="微軟正黑體" panose="020B0604030504040204" pitchFamily="34" charset="-120"/>
              </a:rPr>
              <a:t>性別、友誼長度</a:t>
            </a:r>
            <a:r>
              <a:rPr lang="zh-TW" altLang="en-US" sz="2400" dirty="0" smtClean="0">
                <a:latin typeface="微軟正黑體" panose="020B0604030504040204" pitchFamily="34" charset="-120"/>
                <a:ea typeface="微軟正黑體" panose="020B0604030504040204" pitchFamily="34" charset="-120"/>
              </a:rPr>
              <a:t>及其交互作用對車道偏移標準差有顯著影響。</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b="1" dirty="0" smtClean="0">
                <a:latin typeface="微軟正黑體" panose="020B0604030504040204" pitchFamily="34" charset="-120"/>
                <a:ea typeface="微軟正黑體" panose="020B0604030504040204" pitchFamily="34" charset="-120"/>
              </a:rPr>
              <a:t>男性</a:t>
            </a:r>
            <a:r>
              <a:rPr lang="zh-TW" altLang="en-US" sz="2400" dirty="0" smtClean="0">
                <a:latin typeface="微軟正黑體" panose="020B0604030504040204" pitchFamily="34" charset="-120"/>
                <a:ea typeface="微軟正黑體" panose="020B0604030504040204" pitchFamily="34" charset="-120"/>
              </a:rPr>
              <a:t>駕駛員車道偏移的平均標準差顯著</a:t>
            </a:r>
            <a:r>
              <a:rPr lang="zh-TW" altLang="en-US" sz="2400" b="1" dirty="0" smtClean="0">
                <a:latin typeface="微軟正黑體" panose="020B0604030504040204" pitchFamily="34" charset="-120"/>
                <a:ea typeface="微軟正黑體" panose="020B0604030504040204" pitchFamily="34" charset="-120"/>
              </a:rPr>
              <a:t>低於女性</a:t>
            </a:r>
            <a:r>
              <a:rPr lang="zh-TW" altLang="en-US" sz="2400" dirty="0" smtClean="0">
                <a:latin typeface="微軟正黑體" panose="020B0604030504040204" pitchFamily="34" charset="-120"/>
                <a:ea typeface="微軟正黑體" panose="020B0604030504040204" pitchFamily="34" charset="-120"/>
              </a:rPr>
              <a:t>駕駛員。</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5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友誼的長短不僅僅與年輕駕駛員保持車道位置的能力成正比或負相關。</a:t>
            </a:r>
          </a:p>
          <a:p>
            <a:pPr marL="457200" indent="-457200">
              <a:lnSpc>
                <a:spcPct val="150000"/>
              </a:lnSpc>
              <a:buFont typeface="Wingdings" panose="05000000000000000000" pitchFamily="2" charset="2"/>
              <a:buChar char="Ø"/>
            </a:pPr>
            <a:endParaRPr lang="zh-TW" altLang="en-US" sz="2400" dirty="0">
              <a:latin typeface="微軟正黑體" panose="020B0604030504040204" pitchFamily="34" charset="-120"/>
              <a:ea typeface="微軟正黑體" panose="020B0604030504040204" pitchFamily="34" charset="-120"/>
            </a:endParaRPr>
          </a:p>
        </p:txBody>
      </p:sp>
      <p:sp>
        <p:nvSpPr>
          <p:cNvPr id="5"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pic>
        <p:nvPicPr>
          <p:cNvPr id="11266" name="Picture 2" descr="圖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79825" y="2093578"/>
            <a:ext cx="5133975" cy="4126247"/>
          </a:xfrm>
          <a:prstGeom prst="rect">
            <a:avLst/>
          </a:prstGeom>
          <a:noFill/>
          <a:extLst>
            <a:ext uri="{909E8E84-426E-40DD-AFC4-6F175D3DCCD1}">
              <a14:hiddenFill xmlns:a14="http://schemas.microsoft.com/office/drawing/2010/main">
                <a:solidFill>
                  <a:srgbClr val="FFFFFF"/>
                </a:solidFill>
              </a14:hiddenFill>
            </a:ext>
          </a:extLst>
        </p:spPr>
      </p:pic>
      <p:sp>
        <p:nvSpPr>
          <p:cNvPr id="6" name="矩形 5"/>
          <p:cNvSpPr/>
          <p:nvPr/>
        </p:nvSpPr>
        <p:spPr>
          <a:xfrm>
            <a:off x="672356" y="355942"/>
            <a:ext cx="3877985" cy="740524"/>
          </a:xfrm>
          <a:prstGeom prst="rect">
            <a:avLst/>
          </a:prstGeom>
        </p:spPr>
        <p:txBody>
          <a:bodyPr wrap="none">
            <a:spAutoFit/>
          </a:bodyPr>
          <a:lstStyle/>
          <a:p>
            <a:pPr>
              <a:lnSpc>
                <a:spcPct val="150000"/>
              </a:lnSpc>
            </a:pPr>
            <a:r>
              <a:rPr lang="zh-TW" altLang="en-US" sz="3200" b="1" dirty="0">
                <a:latin typeface="微軟正黑體" panose="020B0604030504040204" pitchFamily="34" charset="-120"/>
                <a:ea typeface="微軟正黑體" panose="020B0604030504040204" pitchFamily="34" charset="-120"/>
              </a:rPr>
              <a:t>車道偏移的標準偏差</a:t>
            </a:r>
          </a:p>
        </p:txBody>
      </p:sp>
      <p:sp>
        <p:nvSpPr>
          <p:cNvPr id="7" name="矩形 6"/>
          <p:cNvSpPr/>
          <p:nvPr/>
        </p:nvSpPr>
        <p:spPr>
          <a:xfrm>
            <a:off x="4038601" y="6396335"/>
            <a:ext cx="8175200" cy="461665"/>
          </a:xfrm>
          <a:prstGeom prst="rect">
            <a:avLst/>
          </a:prstGeom>
        </p:spPr>
        <p:txBody>
          <a:bodyPr wrap="square">
            <a:spAutoFit/>
          </a:bodyPr>
          <a:lstStyle/>
          <a:p>
            <a:r>
              <a:rPr lang="zh-TW" altLang="en-US" sz="2400" dirty="0">
                <a:latin typeface="微軟正黑體" panose="020B0604030504040204" pitchFamily="34" charset="-120"/>
                <a:ea typeface="微軟正黑體" panose="020B0604030504040204" pitchFamily="34" charset="-120"/>
              </a:rPr>
              <a:t>圖</a:t>
            </a:r>
            <a:r>
              <a:rPr lang="en-US" altLang="zh-TW" sz="2400" dirty="0" smtClean="0">
                <a:latin typeface="微軟正黑體" panose="020B0604030504040204" pitchFamily="34" charset="-120"/>
                <a:ea typeface="微軟正黑體" panose="020B0604030504040204" pitchFamily="34" charset="-120"/>
              </a:rPr>
              <a:t>6.</a:t>
            </a:r>
            <a:r>
              <a:rPr lang="zh-TW" altLang="en-US" sz="2400" dirty="0" smtClean="0">
                <a:latin typeface="微軟正黑體" panose="020B0604030504040204" pitchFamily="34" charset="-120"/>
                <a:ea typeface="微軟正黑體" panose="020B0604030504040204" pitchFamily="34" charset="-120"/>
              </a:rPr>
              <a:t>駕駛員</a:t>
            </a:r>
            <a:r>
              <a:rPr lang="zh-TW" altLang="en-US" sz="2400" dirty="0">
                <a:latin typeface="微軟正黑體" panose="020B0604030504040204" pitchFamily="34" charset="-120"/>
                <a:ea typeface="微軟正黑體" panose="020B0604030504040204" pitchFamily="34" charset="-120"/>
              </a:rPr>
              <a:t>性別和友誼時間對車道偏移標準偏差的</a:t>
            </a:r>
            <a:r>
              <a:rPr lang="zh-TW" altLang="en-US" sz="2400" dirty="0" smtClean="0">
                <a:latin typeface="微軟正黑體" panose="020B0604030504040204" pitchFamily="34" charset="-120"/>
                <a:ea typeface="微軟正黑體" panose="020B0604030504040204" pitchFamily="34" charset="-120"/>
              </a:rPr>
              <a:t>交互作用</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95003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討</a:t>
            </a:r>
            <a:r>
              <a:rPr lang="zh-TW" altLang="en-US" sz="6000" b="1" dirty="0" smtClean="0">
                <a:latin typeface="微軟正黑體" panose="020B0604030504040204" pitchFamily="34" charset="-120"/>
                <a:ea typeface="微軟正黑體" panose="020B0604030504040204" pitchFamily="34" charset="-120"/>
              </a:rPr>
              <a:t>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22</a:t>
            </a:fld>
            <a:endParaRPr lang="zh-TW" altLang="en-US"/>
          </a:p>
        </p:txBody>
      </p:sp>
      <p:sp>
        <p:nvSpPr>
          <p:cNvPr id="6" name="矩形 5"/>
          <p:cNvSpPr/>
          <p:nvPr/>
        </p:nvSpPr>
        <p:spPr>
          <a:xfrm>
            <a:off x="381000" y="1881096"/>
            <a:ext cx="11687175" cy="4413516"/>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駕駛員與乘客關係的好壞對駕駛行為的影響更多。這表明</a:t>
            </a:r>
            <a:r>
              <a:rPr lang="en-US" altLang="zh-TW" sz="2400" dirty="0">
                <a:latin typeface="微軟正黑體" panose="020B0604030504040204" pitchFamily="34" charset="-120"/>
                <a:ea typeface="微軟正黑體" panose="020B0604030504040204" pitchFamily="34" charset="-120"/>
              </a:rPr>
              <a:t>:</a:t>
            </a:r>
            <a:r>
              <a:rPr lang="zh-TW" altLang="en-US" sz="2400" b="1" dirty="0">
                <a:latin typeface="微軟正黑體" panose="020B0604030504040204" pitchFamily="34" charset="-120"/>
                <a:ea typeface="微軟正黑體" panose="020B0604030504040204" pitchFamily="34" charset="-120"/>
              </a:rPr>
              <a:t>良好的人際關係會導致更好的駕駛行為</a:t>
            </a:r>
            <a:r>
              <a:rPr lang="zh-TW" altLang="en-US" sz="2400" dirty="0">
                <a:latin typeface="微軟正黑體" panose="020B0604030504040204" pitchFamily="34" charset="-120"/>
                <a:ea typeface="微軟正黑體" panose="020B0604030504040204" pitchFamily="34" charset="-120"/>
              </a:rPr>
              <a:t>。過去關於社會支持的研究證實了這一發現，因為擁有強大社會支持系統的青少年不太可能從事危險行為</a:t>
            </a:r>
            <a:r>
              <a:rPr lang="en-US" altLang="zh-TW" sz="2400" dirty="0">
                <a:latin typeface="微軟正黑體" panose="020B0604030504040204" pitchFamily="34" charset="-120"/>
                <a:ea typeface="微軟正黑體" panose="020B0604030504040204" pitchFamily="34" charset="-120"/>
              </a:rPr>
              <a:t>(Abbott-Chapman et al., 2008)</a:t>
            </a: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關於第一個假設，乘客的存在僅在彎道上影響</a:t>
            </a:r>
            <a:r>
              <a:rPr lang="en-US" altLang="zh-TW" sz="2400" dirty="0" smtClean="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a:t>
            </a:r>
            <a:r>
              <a:rPr lang="zh-TW" altLang="en-US" sz="2400" dirty="0" smtClean="0">
                <a:latin typeface="微軟正黑體" panose="020B0604030504040204" pitchFamily="34" charset="-120"/>
                <a:ea typeface="微軟正黑體" panose="020B0604030504040204" pitchFamily="34" charset="-120"/>
              </a:rPr>
              <a:t>升高。這與</a:t>
            </a:r>
            <a:r>
              <a:rPr lang="en-US" altLang="zh-TW" sz="2400" dirty="0" smtClean="0">
                <a:latin typeface="微軟正黑體" panose="020B0604030504040204" pitchFamily="34" charset="-120"/>
                <a:ea typeface="微軟正黑體" panose="020B0604030504040204" pitchFamily="34" charset="-120"/>
              </a:rPr>
              <a:t>Simons-Morton et al. (2011)</a:t>
            </a:r>
            <a:r>
              <a:rPr lang="zh-TW" altLang="en-US" sz="2400" dirty="0" smtClean="0">
                <a:latin typeface="微軟正黑體" panose="020B0604030504040204" pitchFamily="34" charset="-120"/>
                <a:ea typeface="微軟正黑體" panose="020B0604030504040204" pitchFamily="34" charset="-120"/>
              </a:rPr>
              <a:t>的研究結果相似，他們發現，在乘客在場的情況下，急轉彎時會發生更多的</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值升高</a:t>
            </a:r>
            <a:r>
              <a:rPr lang="zh-TW" altLang="en-US" sz="2400" dirty="0" smtClean="0">
                <a:latin typeface="微軟正黑體" panose="020B0604030504040204" pitchFamily="34" charset="-120"/>
                <a:ea typeface="微軟正黑體" panose="020B0604030504040204" pitchFamily="34" charset="-120"/>
              </a:rPr>
              <a:t>事件。</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與第二種假設相反，</a:t>
            </a:r>
            <a:r>
              <a:rPr lang="zh-TW" altLang="en-US" sz="2400" b="1" dirty="0">
                <a:latin typeface="微軟正黑體" panose="020B0604030504040204" pitchFamily="34" charset="-120"/>
                <a:ea typeface="微軟正黑體" panose="020B0604030504040204" pitchFamily="34" charset="-120"/>
              </a:rPr>
              <a:t>性別對駕駛行為的影響微妙</a:t>
            </a:r>
            <a:r>
              <a:rPr lang="zh-TW" altLang="en-US" sz="2400" dirty="0">
                <a:latin typeface="微軟正黑體" panose="020B0604030504040204" pitchFamily="34" charset="-120"/>
                <a:ea typeface="微軟正黑體" panose="020B0604030504040204" pitchFamily="34" charset="-120"/>
              </a:rPr>
              <a:t>。男性和女性駕駛員之間的唯一區別是車道偏移的標準偏差。和其他研究表明，男性乘客與男性駕駛員在場時發生車速和撞車風險的增加相反</a:t>
            </a:r>
            <a:r>
              <a:rPr lang="en-US" altLang="zh-TW" sz="2400" dirty="0">
                <a:latin typeface="微軟正黑體" panose="020B0604030504040204" pitchFamily="34" charset="-120"/>
                <a:ea typeface="微軟正黑體" panose="020B0604030504040204" pitchFamily="34" charset="-120"/>
              </a:rPr>
              <a:t>(Langford et al., 1997).</a:t>
            </a:r>
            <a:endParaRPr lang="zh-TW" altLang="en-US"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326702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3563331" cy="1015663"/>
          </a:xfrm>
          <a:prstGeom prst="rect">
            <a:avLst/>
          </a:prstGeom>
          <a:noFill/>
        </p:spPr>
        <p:txBody>
          <a:bodyPr wrap="square" rtlCol="0">
            <a:spAutoFit/>
          </a:bodyPr>
          <a:lstStyle/>
          <a:p>
            <a:r>
              <a:rPr lang="zh-TW" altLang="en-US" sz="6000" b="1" dirty="0">
                <a:latin typeface="微軟正黑體" panose="020B0604030504040204" pitchFamily="34" charset="-120"/>
                <a:ea typeface="微軟正黑體" panose="020B0604030504040204" pitchFamily="34" charset="-120"/>
              </a:rPr>
              <a:t>討</a:t>
            </a:r>
            <a:r>
              <a:rPr lang="zh-TW" altLang="en-US" sz="6000" b="1" dirty="0" smtClean="0">
                <a:latin typeface="微軟正黑體" panose="020B0604030504040204" pitchFamily="34" charset="-120"/>
                <a:ea typeface="微軟正黑體" panose="020B0604030504040204" pitchFamily="34" charset="-120"/>
              </a:rPr>
              <a:t>論</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23</a:t>
            </a:fld>
            <a:endParaRPr lang="zh-TW" altLang="en-US"/>
          </a:p>
        </p:txBody>
      </p:sp>
      <p:sp>
        <p:nvSpPr>
          <p:cNvPr id="6" name="矩形 5"/>
          <p:cNvSpPr/>
          <p:nvPr/>
        </p:nvSpPr>
        <p:spPr>
          <a:xfrm>
            <a:off x="381000" y="2003638"/>
            <a:ext cx="11687175" cy="2973122"/>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第三個和第四個</a:t>
            </a:r>
            <a:r>
              <a:rPr lang="zh-TW" altLang="en-US" sz="2400" dirty="0" smtClean="0">
                <a:latin typeface="微軟正黑體" panose="020B0604030504040204" pitchFamily="34" charset="-120"/>
                <a:ea typeface="微軟正黑體" panose="020B0604030504040204" pitchFamily="34" charset="-120"/>
              </a:rPr>
              <a:t>假設</a:t>
            </a:r>
            <a:r>
              <a:rPr lang="en-US" altLang="zh-TW" sz="2400" dirty="0" smtClean="0">
                <a:latin typeface="微軟正黑體" panose="020B0604030504040204" pitchFamily="34" charset="-120"/>
                <a:ea typeface="微軟正黑體" panose="020B0604030504040204" pitchFamily="34" charset="-120"/>
              </a:rPr>
              <a:t>-</a:t>
            </a:r>
            <a:r>
              <a:rPr lang="zh-TW" altLang="en-US" sz="2400" dirty="0" smtClean="0">
                <a:latin typeface="微軟正黑體" panose="020B0604030504040204" pitchFamily="34" charset="-120"/>
                <a:ea typeface="微軟正黑體" panose="020B0604030504040204" pitchFamily="34" charset="-120"/>
              </a:rPr>
              <a:t>這</a:t>
            </a:r>
            <a:r>
              <a:rPr lang="zh-TW" altLang="en-US" sz="2400" dirty="0">
                <a:latin typeface="微軟正黑體" panose="020B0604030504040204" pitchFamily="34" charset="-120"/>
                <a:ea typeface="微軟正黑體" panose="020B0604030504040204" pitchFamily="34" charset="-120"/>
              </a:rPr>
              <a:t>與過去的研究相一致</a:t>
            </a:r>
            <a:r>
              <a:rPr lang="zh-TW" altLang="en-US" sz="2400" dirty="0" smtClean="0">
                <a:latin typeface="微軟正黑體" panose="020B0604030504040204" pitchFamily="34" charset="-120"/>
                <a:ea typeface="微軟正黑體" panose="020B0604030504040204" pitchFamily="34" charset="-120"/>
              </a:rPr>
              <a:t>，視覺</a:t>
            </a:r>
            <a:r>
              <a:rPr lang="zh-TW" altLang="en-US" sz="2400" dirty="0">
                <a:latin typeface="微軟正黑體" panose="020B0604030504040204" pitchFamily="34" charset="-120"/>
                <a:ea typeface="微軟正黑體" panose="020B0604030504040204" pitchFamily="34" charset="-120"/>
              </a:rPr>
              <a:t>分散注意力的任務已被證明會導致方向盤操縱更加不</a:t>
            </a:r>
            <a:r>
              <a:rPr lang="zh-TW" altLang="en-US" sz="2400" dirty="0" smtClean="0">
                <a:latin typeface="微軟正黑體" panose="020B0604030504040204" pitchFamily="34" charset="-120"/>
                <a:ea typeface="微軟正黑體" panose="020B0604030504040204" pitchFamily="34" charset="-120"/>
              </a:rPr>
              <a:t>穩定</a:t>
            </a:r>
            <a:r>
              <a:rPr lang="en-US" altLang="zh-TW"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Caird</a:t>
            </a:r>
            <a:r>
              <a:rPr lang="en-US" altLang="zh-TW" sz="2400" dirty="0">
                <a:latin typeface="微軟正黑體" panose="020B0604030504040204" pitchFamily="34" charset="-120"/>
                <a:ea typeface="微軟正黑體" panose="020B0604030504040204" pitchFamily="34" charset="-120"/>
              </a:rPr>
              <a:t> et al., 2014; Liang and Lee, 2010)</a:t>
            </a:r>
            <a:r>
              <a:rPr lang="zh-TW" altLang="en-US" sz="2400" dirty="0" smtClean="0">
                <a:latin typeface="微軟正黑體" panose="020B0604030504040204" pitchFamily="34" charset="-120"/>
                <a:ea typeface="微軟正黑體" panose="020B0604030504040204" pitchFamily="34" charset="-120"/>
              </a:rPr>
              <a:t>並且</a:t>
            </a:r>
            <a:r>
              <a:rPr lang="zh-TW" altLang="en-US" sz="2400" dirty="0">
                <a:latin typeface="微軟正黑體" panose="020B0604030504040204" pitchFamily="34" charset="-120"/>
                <a:ea typeface="微軟正黑體" panose="020B0604030504040204" pitchFamily="34" charset="-120"/>
              </a:rPr>
              <a:t>分散注意力的駕駛往往會</a:t>
            </a:r>
            <a:r>
              <a:rPr lang="zh-TW" altLang="en-US" sz="2400" dirty="0" smtClean="0">
                <a:latin typeface="微軟正黑體" panose="020B0604030504040204" pitchFamily="34" charset="-120"/>
                <a:ea typeface="微軟正黑體" panose="020B0604030504040204" pitchFamily="34" charset="-120"/>
              </a:rPr>
              <a:t>對</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值產生</a:t>
            </a:r>
            <a:r>
              <a:rPr lang="zh-TW" altLang="en-US" sz="2400" dirty="0" smtClean="0">
                <a:latin typeface="微軟正黑體" panose="020B0604030504040204" pitchFamily="34" charset="-120"/>
                <a:ea typeface="微軟正黑體" panose="020B0604030504040204" pitchFamily="34" charset="-120"/>
              </a:rPr>
              <a:t>影響</a:t>
            </a:r>
            <a:r>
              <a:rPr lang="en-US" altLang="zh-TW" sz="2400" dirty="0">
                <a:latin typeface="微軟正黑體" panose="020B0604030504040204" pitchFamily="34" charset="-120"/>
                <a:ea typeface="微軟正黑體" panose="020B0604030504040204" pitchFamily="34" charset="-120"/>
              </a:rPr>
              <a:t>(</a:t>
            </a:r>
            <a:r>
              <a:rPr lang="en-US" altLang="zh-TW" sz="2400" dirty="0" err="1">
                <a:latin typeface="微軟正黑體" panose="020B0604030504040204" pitchFamily="34" charset="-120"/>
                <a:ea typeface="微軟正黑體" panose="020B0604030504040204" pitchFamily="34" charset="-120"/>
              </a:rPr>
              <a:t>Harbluk</a:t>
            </a:r>
            <a:r>
              <a:rPr lang="en-US" altLang="zh-TW" sz="2400" dirty="0">
                <a:latin typeface="微軟正黑體" panose="020B0604030504040204" pitchFamily="34" charset="-120"/>
                <a:ea typeface="微軟正黑體" panose="020B0604030504040204" pitchFamily="34" charset="-120"/>
              </a:rPr>
              <a:t> et al., 2007</a:t>
            </a:r>
            <a:r>
              <a:rPr lang="en-US" altLang="zh-TW" sz="2400" dirty="0" smtClean="0">
                <a:latin typeface="微軟正黑體" panose="020B0604030504040204" pitchFamily="34" charset="-120"/>
                <a:ea typeface="微軟正黑體" panose="020B0604030504040204" pitchFamily="34" charset="-120"/>
              </a:rPr>
              <a:t>)</a:t>
            </a:r>
          </a:p>
          <a:p>
            <a:pPr marL="285750" indent="-285750">
              <a:lnSpc>
                <a:spcPct val="130000"/>
              </a:lnSpc>
              <a:buFont typeface="Wingdings" panose="05000000000000000000" pitchFamily="2" charset="2"/>
              <a:buChar char="Ø"/>
            </a:pP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有</a:t>
            </a:r>
            <a:r>
              <a:rPr lang="zh-TW" altLang="en-US" sz="2400" dirty="0">
                <a:latin typeface="微軟正黑體" panose="020B0604030504040204" pitchFamily="34" charset="-120"/>
                <a:ea typeface="微軟正黑體" panose="020B0604030504040204" pitchFamily="34" charset="-120"/>
              </a:rPr>
              <a:t>乘客時，在視覺分心和綜合分心</a:t>
            </a:r>
            <a:r>
              <a:rPr lang="zh-TW" altLang="en-US" sz="2400" dirty="0" smtClean="0">
                <a:latin typeface="微軟正黑體" panose="020B0604030504040204" pitchFamily="34" charset="-120"/>
                <a:ea typeface="微軟正黑體" panose="020B0604030504040204" pitchFamily="34" charset="-120"/>
              </a:rPr>
              <a:t>的彎道上發生</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值事件的比例比沒有分心的高。這是一項新的發現</a:t>
            </a:r>
            <a:r>
              <a:rPr lang="zh-TW" altLang="en-US" sz="2400" dirty="0" smtClean="0">
                <a:latin typeface="微軟正黑體" panose="020B0604030504040204" pitchFamily="34" charset="-120"/>
                <a:ea typeface="微軟正黑體" panose="020B0604030504040204" pitchFamily="34" charset="-120"/>
              </a:rPr>
              <a:t>，即</a:t>
            </a:r>
            <a:r>
              <a:rPr lang="zh-TW" altLang="en-US" sz="2400" b="1" dirty="0" smtClean="0">
                <a:latin typeface="微軟正黑體" panose="020B0604030504040204" pitchFamily="34" charset="-120"/>
                <a:ea typeface="微軟正黑體" panose="020B0604030504040204" pitchFamily="34" charset="-120"/>
              </a:rPr>
              <a:t>注意力</a:t>
            </a:r>
            <a:r>
              <a:rPr lang="zh-TW" altLang="en-US" sz="2400" b="1" dirty="0">
                <a:latin typeface="微軟正黑體" panose="020B0604030504040204" pitchFamily="34" charset="-120"/>
                <a:ea typeface="微軟正黑體" panose="020B0604030504040204" pitchFamily="34" charset="-120"/>
              </a:rPr>
              <a:t>分散和乘客在場一起影響年輕司機的行為</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777452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716436" y="509047"/>
            <a:ext cx="5934735" cy="1015663"/>
          </a:xfrm>
          <a:prstGeom prst="rect">
            <a:avLst/>
          </a:prstGeom>
          <a:noFill/>
        </p:spPr>
        <p:txBody>
          <a:bodyPr wrap="square" rtlCol="0">
            <a:spAutoFit/>
          </a:bodyPr>
          <a:lstStyle/>
          <a:p>
            <a:r>
              <a:rPr lang="en-US" altLang="zh-TW" sz="6000" b="1" dirty="0">
                <a:latin typeface="微軟正黑體" panose="020B0604030504040204" pitchFamily="34" charset="-120"/>
                <a:ea typeface="微軟正黑體" panose="020B0604030504040204" pitchFamily="34" charset="-120"/>
              </a:rPr>
              <a:t> Conclusion</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24</a:t>
            </a:fld>
            <a:endParaRPr lang="zh-TW" altLang="en-US"/>
          </a:p>
        </p:txBody>
      </p:sp>
      <p:sp>
        <p:nvSpPr>
          <p:cNvPr id="6" name="矩形 5"/>
          <p:cNvSpPr/>
          <p:nvPr/>
        </p:nvSpPr>
        <p:spPr>
          <a:xfrm>
            <a:off x="703310" y="1998100"/>
            <a:ext cx="10763579" cy="3533275"/>
          </a:xfrm>
          <a:prstGeom prst="rect">
            <a:avLst/>
          </a:prstGeom>
        </p:spPr>
        <p:txBody>
          <a:bodyPr wrap="square">
            <a:spAutoFit/>
          </a:bodyPr>
          <a:lstStyle/>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這項研究的結果表明，僅乘客的出現只會</a:t>
            </a:r>
            <a:r>
              <a:rPr lang="zh-TW" altLang="en-US" sz="2400" dirty="0" smtClean="0">
                <a:latin typeface="微軟正黑體" panose="020B0604030504040204" pitchFamily="34" charset="-120"/>
                <a:ea typeface="微軟正黑體" panose="020B0604030504040204" pitchFamily="34" charset="-120"/>
              </a:rPr>
              <a:t>對</a:t>
            </a:r>
            <a:r>
              <a:rPr lang="en-US" altLang="zh-TW" sz="2400" dirty="0">
                <a:latin typeface="微軟正黑體" panose="020B0604030504040204" pitchFamily="34" charset="-120"/>
                <a:ea typeface="微軟正黑體" panose="020B0604030504040204" pitchFamily="34" charset="-120"/>
              </a:rPr>
              <a:t>G</a:t>
            </a:r>
            <a:r>
              <a:rPr lang="zh-TW" altLang="en-US" sz="2400" dirty="0">
                <a:latin typeface="微軟正黑體" panose="020B0604030504040204" pitchFamily="34" charset="-120"/>
                <a:ea typeface="微軟正黑體" panose="020B0604030504040204" pitchFamily="34" charset="-120"/>
              </a:rPr>
              <a:t>值升高產生</a:t>
            </a:r>
            <a:r>
              <a:rPr lang="zh-TW" altLang="en-US" sz="2400" dirty="0" smtClean="0">
                <a:latin typeface="微軟正黑體" panose="020B0604030504040204" pitchFamily="34" charset="-120"/>
                <a:ea typeface="微軟正黑體" panose="020B0604030504040204" pitchFamily="34" charset="-120"/>
              </a:rPr>
              <a:t>影響</a:t>
            </a:r>
            <a:endParaRPr lang="en-US" altLang="zh-TW" sz="2400" dirty="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擁有</a:t>
            </a:r>
            <a:r>
              <a:rPr lang="zh-TW" altLang="en-US" sz="2800" b="1" dirty="0">
                <a:latin typeface="微軟正黑體" panose="020B0604030504040204" pitchFamily="34" charset="-120"/>
                <a:ea typeface="微軟正黑體" panose="020B0604030504040204" pitchFamily="34" charset="-120"/>
              </a:rPr>
              <a:t>更緊密的朋友可以帶來更好的駕駛性能</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smtClean="0">
                <a:latin typeface="微軟正黑體" panose="020B0604030504040204" pitchFamily="34" charset="-120"/>
                <a:ea typeface="微軟正黑體" panose="020B0604030504040204" pitchFamily="34" charset="-120"/>
              </a:rPr>
              <a:t>與</a:t>
            </a:r>
            <a:r>
              <a:rPr lang="zh-TW" altLang="en-US" sz="2400" dirty="0">
                <a:latin typeface="微軟正黑體" panose="020B0604030504040204" pitchFamily="34" charset="-120"/>
                <a:ea typeface="微軟正黑體" panose="020B0604030504040204" pitchFamily="34" charset="-120"/>
              </a:rPr>
              <a:t>以往的研究類似，分心確實會對駕駛性能產生影響，其影響取決於分心的類型</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285750" indent="-285750">
              <a:lnSpc>
                <a:spcPct val="130000"/>
              </a:lnSpc>
              <a:buFont typeface="Wingdings" panose="05000000000000000000" pitchFamily="2" charset="2"/>
              <a:buChar char="Ø"/>
            </a:pPr>
            <a:r>
              <a:rPr lang="zh-TW" altLang="en-US" sz="2400" dirty="0">
                <a:latin typeface="微軟正黑體" panose="020B0604030504040204" pitchFamily="34" charset="-120"/>
                <a:ea typeface="微軟正黑體" panose="020B0604030504040204" pitchFamily="34" charset="-120"/>
              </a:rPr>
              <a:t>分心與乘客在場存在交互作用，對彎道駕駛性能產生</a:t>
            </a:r>
            <a:r>
              <a:rPr lang="zh-TW" altLang="en-US" sz="2400" dirty="0" smtClean="0">
                <a:latin typeface="微軟正黑體" panose="020B0604030504040204" pitchFamily="34" charset="-120"/>
                <a:ea typeface="微軟正黑體" panose="020B0604030504040204" pitchFamily="34" charset="-120"/>
              </a:rPr>
              <a:t>影響</a:t>
            </a:r>
            <a:r>
              <a:rPr lang="en-US" altLang="zh-TW" sz="2400" dirty="0" smtClean="0">
                <a:latin typeface="微軟正黑體" panose="020B0604030504040204" pitchFamily="34" charset="-120"/>
                <a:ea typeface="微軟正黑體" panose="020B0604030504040204" pitchFamily="34" charset="-120"/>
              </a:rPr>
              <a:t>--</a:t>
            </a:r>
            <a:r>
              <a:rPr lang="zh-TW" altLang="en-US" sz="2400" dirty="0">
                <a:latin typeface="微軟正黑體" panose="020B0604030504040204" pitchFamily="34" charset="-120"/>
                <a:ea typeface="微軟正黑體" panose="020B0604030504040204" pitchFamily="34" charset="-120"/>
              </a:rPr>
              <a:t>雖然本研究確實發現交互作用顯著，但</a:t>
            </a:r>
            <a:r>
              <a:rPr lang="zh-TW" altLang="en-US" sz="2400" b="1" dirty="0">
                <a:latin typeface="微軟正黑體" panose="020B0604030504040204" pitchFamily="34" charset="-120"/>
                <a:ea typeface="微軟正黑體" panose="020B0604030504040204" pitchFamily="34" charset="-120"/>
              </a:rPr>
              <a:t>並沒有得出明確的模式或解釋</a:t>
            </a:r>
            <a:r>
              <a:rPr lang="zh-TW" altLang="en-US" sz="2400" dirty="0">
                <a:latin typeface="微軟正黑體" panose="020B0604030504040204" pitchFamily="34" charset="-120"/>
                <a:ea typeface="微軟正黑體" panose="020B0604030504040204" pitchFamily="34" charset="-120"/>
              </a:rPr>
              <a:t>。這進一步驗證了駕駛本身即年輕駕駛員的行為是複雜的，受多種因素的影響</a:t>
            </a:r>
            <a:endParaRPr lang="en-US" altLang="zh-TW" sz="2400"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14838574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文字方塊 2"/>
          <p:cNvSpPr txBox="1"/>
          <p:nvPr/>
        </p:nvSpPr>
        <p:spPr>
          <a:xfrm>
            <a:off x="4516911" y="2566447"/>
            <a:ext cx="3563331" cy="1015663"/>
          </a:xfrm>
          <a:prstGeom prst="rect">
            <a:avLst/>
          </a:prstGeom>
          <a:noFill/>
        </p:spPr>
        <p:txBody>
          <a:bodyPr wrap="square" rtlCol="0">
            <a:spAutoFit/>
          </a:bodyPr>
          <a:lstStyle/>
          <a:p>
            <a:r>
              <a:rPr lang="zh-TW" altLang="en-US" sz="6000" b="1" dirty="0" smtClean="0">
                <a:latin typeface="微軟正黑體" panose="020B0604030504040204" pitchFamily="34" charset="-120"/>
                <a:ea typeface="微軟正黑體" panose="020B0604030504040204" pitchFamily="34" charset="-120"/>
              </a:rPr>
              <a:t>謝謝聆聽</a:t>
            </a:r>
            <a:endParaRPr lang="zh-TW" altLang="en-US" sz="6000" b="1" dirty="0">
              <a:latin typeface="微軟正黑體" panose="020B0604030504040204" pitchFamily="34" charset="-120"/>
              <a:ea typeface="微軟正黑體" panose="020B0604030504040204" pitchFamily="34" charset="-120"/>
            </a:endParaRPr>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044FB8EC-8959-441E-ADB3-308DB1B5389D}" type="slidenum">
              <a:rPr lang="zh-TW" altLang="en-US" smtClean="0"/>
              <a:t>25</a:t>
            </a:fld>
            <a:endParaRPr lang="zh-TW" altLang="en-US"/>
          </a:p>
        </p:txBody>
      </p:sp>
    </p:spTree>
    <p:extLst>
      <p:ext uri="{BB962C8B-B14F-4D97-AF65-F5344CB8AC3E}">
        <p14:creationId xmlns:p14="http://schemas.microsoft.com/office/powerpoint/2010/main" val="17863588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619518" y="1590781"/>
            <a:ext cx="10435276"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根據模擬器</a:t>
            </a:r>
            <a:r>
              <a:rPr lang="zh-TW" altLang="en-US" dirty="0" smtClean="0">
                <a:latin typeface="微軟正黑體" panose="020B0604030504040204" pitchFamily="34" charset="-120"/>
                <a:ea typeface="微軟正黑體" panose="020B0604030504040204" pitchFamily="34" charset="-120"/>
              </a:rPr>
              <a:t>研究</a:t>
            </a:r>
            <a:r>
              <a:rPr lang="en-US" altLang="zh-TW" dirty="0">
                <a:latin typeface="微軟正黑體" panose="020B0604030504040204" pitchFamily="34" charset="-120"/>
                <a:ea typeface="微軟正黑體" panose="020B0604030504040204" pitchFamily="34" charset="-120"/>
              </a:rPr>
              <a:t>(Greenberg et al., 2003</a:t>
            </a:r>
            <a:r>
              <a:rPr lang="en-US" altLang="zh-TW" dirty="0" smtClean="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與</a:t>
            </a:r>
            <a:r>
              <a:rPr lang="zh-TW" altLang="en-US" dirty="0">
                <a:latin typeface="微軟正黑體" panose="020B0604030504040204" pitchFamily="34" charset="-120"/>
                <a:ea typeface="微軟正黑體" panose="020B0604030504040204" pitchFamily="34" charset="-120"/>
              </a:rPr>
              <a:t>成年駕駛員（</a:t>
            </a:r>
            <a:r>
              <a:rPr lang="en-US" altLang="zh-TW" dirty="0">
                <a:latin typeface="微軟正黑體" panose="020B0604030504040204" pitchFamily="34" charset="-120"/>
                <a:ea typeface="微軟正黑體" panose="020B0604030504040204" pitchFamily="34" charset="-120"/>
              </a:rPr>
              <a:t>25-66</a:t>
            </a:r>
            <a:r>
              <a:rPr lang="zh-TW" altLang="en-US" dirty="0">
                <a:latin typeface="微軟正黑體" panose="020B0604030504040204" pitchFamily="34" charset="-120"/>
                <a:ea typeface="微軟正黑體" panose="020B0604030504040204" pitchFamily="34" charset="-120"/>
              </a:rPr>
              <a:t>歲）相比，青少年駕駛員（</a:t>
            </a:r>
            <a:r>
              <a:rPr lang="en-US" altLang="zh-TW" dirty="0">
                <a:latin typeface="微軟正黑體" panose="020B0604030504040204" pitchFamily="34" charset="-120"/>
                <a:ea typeface="微軟正黑體" panose="020B0604030504040204" pitchFamily="34" charset="-120"/>
              </a:rPr>
              <a:t>16-18</a:t>
            </a:r>
            <a:r>
              <a:rPr lang="zh-TW" altLang="en-US" dirty="0">
                <a:latin typeface="微軟正黑體" panose="020B0604030504040204" pitchFamily="34" charset="-120"/>
                <a:ea typeface="微軟正黑體" panose="020B0604030504040204" pitchFamily="34" charset="-120"/>
              </a:rPr>
              <a:t>歲）更容易分散駕駛任務的注意力</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次要任務（可被視為分心）是導致車碰撞的主要原因，無論是新手駕駛員的青少年還是經驗豐富的駕駛員的成年人</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Siebe</a:t>
            </a:r>
            <a:r>
              <a:rPr lang="en-US" altLang="zh-TW" dirty="0">
                <a:latin typeface="微軟正黑體" panose="020B0604030504040204" pitchFamily="34" charset="-120"/>
                <a:ea typeface="微軟正黑體" panose="020B0604030504040204" pitchFamily="34" charset="-120"/>
              </a:rPr>
              <a:t>, 2014)</a:t>
            </a:r>
          </a:p>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最近的一項自然研究證實，年輕司機</a:t>
            </a:r>
            <a:r>
              <a:rPr lang="en-US" altLang="zh-TW" dirty="0">
                <a:latin typeface="微軟正黑體" panose="020B0604030504040204" pitchFamily="34" charset="-120"/>
                <a:ea typeface="微軟正黑體" panose="020B0604030504040204" pitchFamily="34" charset="-120"/>
              </a:rPr>
              <a:t>(16-20</a:t>
            </a:r>
            <a:r>
              <a:rPr lang="zh-TW" altLang="en-US" dirty="0">
                <a:latin typeface="微軟正黑體" panose="020B0604030504040204" pitchFamily="34" charset="-120"/>
                <a:ea typeface="微軟正黑體" panose="020B0604030504040204" pitchFamily="34" charset="-120"/>
              </a:rPr>
              <a:t>歲</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在分心相關的車禍和近距離撞車中所佔的比例很高，至少是年長司機的兩倍。此外，這些年輕駕駛員受到次要任務參與的不利影響更大</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Guo</a:t>
            </a:r>
            <a:r>
              <a:rPr lang="en-US" altLang="zh-TW" dirty="0">
                <a:latin typeface="微軟正黑體" panose="020B0604030504040204" pitchFamily="34" charset="-120"/>
                <a:ea typeface="微軟正黑體" panose="020B0604030504040204" pitchFamily="34" charset="-120"/>
              </a:rPr>
              <a:t> et al., 2017).</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3</a:t>
            </a:fld>
            <a:endParaRPr lang="zh-TW" altLang="en-US"/>
          </a:p>
        </p:txBody>
      </p:sp>
    </p:spTree>
    <p:extLst>
      <p:ext uri="{BB962C8B-B14F-4D97-AF65-F5344CB8AC3E}">
        <p14:creationId xmlns:p14="http://schemas.microsoft.com/office/powerpoint/2010/main" val="35200003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71893" y="194820"/>
            <a:ext cx="2416404" cy="1096701"/>
          </a:xfrm>
        </p:spPr>
        <p:txBody>
          <a:bodyPr/>
          <a:lstStyle/>
          <a:p>
            <a:r>
              <a:rPr lang="zh-TW" altLang="en-US" dirty="0" smtClean="0">
                <a:latin typeface="微軟正黑體" panose="020B0604030504040204" pitchFamily="34" charset="-120"/>
                <a:ea typeface="微軟正黑體" panose="020B0604030504040204" pitchFamily="34" charset="-120"/>
              </a:rPr>
              <a:t>簡介</a:t>
            </a: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71893" y="1590781"/>
            <a:ext cx="11381982" cy="2233154"/>
          </a:xfrm>
        </p:spPr>
        <p:txBody>
          <a:bodyPr>
            <a:noAutofit/>
          </a:bodyPr>
          <a:lstStyle/>
          <a:p>
            <a:pPr marL="342900" indent="-342900" algn="l">
              <a:lnSpc>
                <a:spcPct val="14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本實驗的目的是檢驗乘客的存在和駕駛員分心對年輕駕駛員行為的影響</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algn="l">
              <a:lnSpc>
                <a:spcPct val="140000"/>
              </a:lnSpc>
            </a:pPr>
            <a:r>
              <a:rPr lang="zh-TW" altLang="en-US" dirty="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    假設：</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1</a:t>
            </a:r>
            <a:r>
              <a:rPr lang="zh-TW" altLang="en-US" dirty="0">
                <a:latin typeface="微軟正黑體" panose="020B0604030504040204" pitchFamily="34" charset="-120"/>
                <a:ea typeface="微軟正黑體" panose="020B0604030504040204" pitchFamily="34" charset="-120"/>
              </a:rPr>
              <a:t>）乘客的出現會降低駕駛</a:t>
            </a:r>
            <a:r>
              <a:rPr lang="zh-TW" altLang="en-US" dirty="0" smtClean="0">
                <a:latin typeface="微軟正黑體" panose="020B0604030504040204" pitchFamily="34" charset="-120"/>
                <a:ea typeface="微軟正黑體" panose="020B0604030504040204" pitchFamily="34" charset="-120"/>
              </a:rPr>
              <a:t>性能</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Ouimet</a:t>
            </a:r>
            <a:r>
              <a:rPr lang="en-US" altLang="zh-TW" dirty="0">
                <a:latin typeface="微軟正黑體" panose="020B0604030504040204" pitchFamily="34" charset="-120"/>
                <a:ea typeface="微軟正黑體" panose="020B0604030504040204" pitchFamily="34" charset="-120"/>
              </a:rPr>
              <a:t> et al., 2015</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2</a:t>
            </a:r>
            <a:r>
              <a:rPr lang="zh-TW" altLang="en-US" dirty="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男</a:t>
            </a:r>
            <a:r>
              <a:rPr lang="zh-TW" altLang="en-US" dirty="0">
                <a:latin typeface="微軟正黑體" panose="020B0604030504040204" pitchFamily="34" charset="-120"/>
                <a:ea typeface="微軟正黑體" panose="020B0604030504040204" pitchFamily="34" charset="-120"/>
              </a:rPr>
              <a:t>駕駛</a:t>
            </a:r>
            <a:r>
              <a:rPr lang="zh-TW" altLang="en-US" dirty="0" smtClean="0">
                <a:latin typeface="微軟正黑體" panose="020B0604030504040204" pitchFamily="34" charset="-120"/>
                <a:ea typeface="微軟正黑體" panose="020B0604030504040204" pitchFamily="34" charset="-120"/>
              </a:rPr>
              <a:t>或</a:t>
            </a:r>
            <a:r>
              <a:rPr lang="zh-TW" altLang="en-US" dirty="0">
                <a:latin typeface="微軟正黑體" panose="020B0604030504040204" pitchFamily="34" charset="-120"/>
                <a:ea typeface="微軟正黑體" panose="020B0604030504040204" pitchFamily="34" charset="-120"/>
              </a:rPr>
              <a:t>在男</a:t>
            </a:r>
            <a:r>
              <a:rPr lang="zh-TW" altLang="en-US" dirty="0" smtClean="0">
                <a:latin typeface="微軟正黑體" panose="020B0604030504040204" pitchFamily="34" charset="-120"/>
                <a:ea typeface="微軟正黑體" panose="020B0604030504040204" pitchFamily="34" charset="-120"/>
              </a:rPr>
              <a:t>乘客陪同的</a:t>
            </a:r>
            <a:r>
              <a:rPr lang="zh-TW" altLang="en-US" dirty="0">
                <a:latin typeface="微軟正黑體" panose="020B0604030504040204" pitchFamily="34" charset="-120"/>
                <a:ea typeface="微軟正黑體" panose="020B0604030504040204" pitchFamily="34" charset="-120"/>
              </a:rPr>
              <a:t>情況下駕駛性能會很</a:t>
            </a:r>
            <a:r>
              <a:rPr lang="zh-TW" altLang="en-US" dirty="0" smtClean="0">
                <a:latin typeface="微軟正黑體" panose="020B0604030504040204" pitchFamily="34" charset="-120"/>
                <a:ea typeface="微軟正黑體" panose="020B0604030504040204" pitchFamily="34" charset="-120"/>
              </a:rPr>
              <a:t>差</a:t>
            </a:r>
            <a:endParaRPr lang="en-US" altLang="zh-TW" dirty="0" smtClean="0">
              <a:latin typeface="微軟正黑體" panose="020B0604030504040204" pitchFamily="34" charset="-120"/>
              <a:ea typeface="微軟正黑體" panose="020B0604030504040204" pitchFamily="34" charset="-120"/>
            </a:endParaRPr>
          </a:p>
          <a:p>
            <a:pPr algn="l">
              <a:lnSpc>
                <a:spcPct val="140000"/>
              </a:lnSpc>
            </a:pPr>
            <a:r>
              <a:rPr lang="zh-TW" altLang="en-US" dirty="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Ouimet</a:t>
            </a:r>
            <a:r>
              <a:rPr lang="en-US" altLang="zh-TW" dirty="0">
                <a:latin typeface="微軟正黑體" panose="020B0604030504040204" pitchFamily="34" charset="-120"/>
                <a:ea typeface="微軟正黑體" panose="020B0604030504040204" pitchFamily="34" charset="-120"/>
              </a:rPr>
              <a:t> et al., 2010; Williams, 2003</a:t>
            </a:r>
            <a:r>
              <a:rPr lang="en-US" altLang="zh-TW" dirty="0" smtClean="0">
                <a:latin typeface="微軟正黑體" panose="020B0604030504040204" pitchFamily="34" charset="-120"/>
                <a:ea typeface="微軟正黑體" panose="020B0604030504040204" pitchFamily="34" charset="-120"/>
              </a:rPr>
              <a:t>)</a:t>
            </a:r>
          </a:p>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）分心會降低駕駛</a:t>
            </a:r>
            <a:r>
              <a:rPr lang="zh-TW" altLang="en-US" dirty="0" smtClean="0">
                <a:latin typeface="微軟正黑體" panose="020B0604030504040204" pitchFamily="34" charset="-120"/>
                <a:ea typeface="微軟正黑體" panose="020B0604030504040204" pitchFamily="34" charset="-120"/>
              </a:rPr>
              <a:t>性能</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Klauer</a:t>
            </a:r>
            <a:r>
              <a:rPr lang="en-US" altLang="zh-TW" dirty="0">
                <a:latin typeface="微軟正黑體" panose="020B0604030504040204" pitchFamily="34" charset="-120"/>
                <a:ea typeface="微軟正黑體" panose="020B0604030504040204" pitchFamily="34" charset="-120"/>
              </a:rPr>
              <a:t> et al., 2006</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，在</a:t>
            </a:r>
            <a:r>
              <a:rPr lang="zh-TW" altLang="en-US" dirty="0">
                <a:latin typeface="微軟正黑體" panose="020B0604030504040204" pitchFamily="34" charset="-120"/>
                <a:ea typeface="微軟正黑體" panose="020B0604030504040204" pitchFamily="34" charset="-120"/>
              </a:rPr>
              <a:t>有乘客的情況下效果會更</a:t>
            </a:r>
            <a:r>
              <a:rPr lang="zh-TW" altLang="en-US" dirty="0" smtClean="0">
                <a:latin typeface="微軟正黑體" panose="020B0604030504040204" pitchFamily="34" charset="-120"/>
                <a:ea typeface="微軟正黑體" panose="020B0604030504040204" pitchFamily="34" charset="-120"/>
              </a:rPr>
              <a:t>糟</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4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4</a:t>
            </a:r>
            <a:r>
              <a:rPr lang="zh-TW" altLang="en-US" dirty="0">
                <a:latin typeface="微軟正黑體" panose="020B0604030504040204" pitchFamily="34" charset="-120"/>
                <a:ea typeface="微軟正黑體" panose="020B0604030504040204" pitchFamily="34" charset="-120"/>
              </a:rPr>
              <a:t>）視覺要求苛刻的分心任務會降低駕駛</a:t>
            </a:r>
            <a:r>
              <a:rPr lang="zh-TW" altLang="en-US" dirty="0" smtClean="0">
                <a:latin typeface="微軟正黑體" panose="020B0604030504040204" pitchFamily="34" charset="-120"/>
                <a:ea typeface="微軟正黑體" panose="020B0604030504040204" pitchFamily="34" charset="-120"/>
              </a:rPr>
              <a:t>性能</a:t>
            </a:r>
            <a:r>
              <a:rPr lang="en-US" altLang="zh-TW" dirty="0">
                <a:latin typeface="微軟正黑體" panose="020B0604030504040204" pitchFamily="34" charset="-120"/>
                <a:ea typeface="微軟正黑體" panose="020B0604030504040204" pitchFamily="34" charset="-120"/>
              </a:rPr>
              <a:t>(</a:t>
            </a:r>
            <a:r>
              <a:rPr lang="en-US" altLang="zh-TW" dirty="0" err="1">
                <a:latin typeface="微軟正黑體" panose="020B0604030504040204" pitchFamily="34" charset="-120"/>
                <a:ea typeface="微軟正黑體" panose="020B0604030504040204" pitchFamily="34" charset="-120"/>
              </a:rPr>
              <a:t>Bruyas</a:t>
            </a:r>
            <a:r>
              <a:rPr lang="en-US" altLang="zh-TW" dirty="0">
                <a:latin typeface="微軟正黑體" panose="020B0604030504040204" pitchFamily="34" charset="-120"/>
                <a:ea typeface="微軟正黑體" panose="020B0604030504040204" pitchFamily="34" charset="-120"/>
              </a:rPr>
              <a:t>, 2013)</a:t>
            </a:r>
            <a:endParaRPr lang="en-US" altLang="zh-TW" dirty="0" smtClean="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4</a:t>
            </a:fld>
            <a:endParaRPr lang="zh-TW" altLang="en-US"/>
          </a:p>
        </p:txBody>
      </p:sp>
    </p:spTree>
    <p:extLst>
      <p:ext uri="{BB962C8B-B14F-4D97-AF65-F5344CB8AC3E}">
        <p14:creationId xmlns:p14="http://schemas.microsoft.com/office/powerpoint/2010/main" val="2304979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8" y="0"/>
            <a:ext cx="7419977" cy="1190969"/>
          </a:xfrm>
        </p:spPr>
        <p:txBody>
          <a:bodyPr>
            <a:normAutofit/>
          </a:bodyPr>
          <a:lstStyle/>
          <a:p>
            <a:r>
              <a:rPr lang="en-US" altLang="zh-TW" b="1" dirty="0" smtClean="0">
                <a:latin typeface="微軟正黑體" panose="020B0604030504040204" pitchFamily="34" charset="-120"/>
                <a:ea typeface="微軟正黑體" panose="020B0604030504040204" pitchFamily="34" charset="-120"/>
              </a:rPr>
              <a:t>Methods-</a:t>
            </a:r>
            <a:r>
              <a:rPr lang="en-US" altLang="zh-TW" dirty="0"/>
              <a:t> </a:t>
            </a:r>
            <a:r>
              <a:rPr lang="en-US" altLang="zh-TW" sz="3200" dirty="0">
                <a:latin typeface="微軟正黑體" panose="020B0604030504040204" pitchFamily="34" charset="-120"/>
                <a:ea typeface="微軟正黑體" panose="020B0604030504040204" pitchFamily="34" charset="-120"/>
              </a:rPr>
              <a:t>Participants</a:t>
            </a:r>
            <a:endParaRPr lang="zh-TW" altLang="en-US" sz="3200"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916756" y="1811027"/>
            <a:ext cx="10815687" cy="1829282"/>
          </a:xfrm>
        </p:spPr>
        <p:txBody>
          <a:bodyPr>
            <a:noAutofit/>
          </a:bodyPr>
          <a:lstStyle/>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受</a:t>
            </a:r>
            <a:r>
              <a:rPr lang="zh-TW" altLang="en-US" dirty="0">
                <a:latin typeface="微軟正黑體" panose="020B0604030504040204" pitchFamily="34" charset="-120"/>
                <a:ea typeface="微軟正黑體" panose="020B0604030504040204" pitchFamily="34" charset="-120"/>
              </a:rPr>
              <a:t>測者</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招募</a:t>
            </a:r>
            <a:r>
              <a:rPr lang="zh-TW" altLang="en-US" dirty="0">
                <a:latin typeface="微軟正黑體" panose="020B0604030504040204" pitchFamily="34" charset="-120"/>
                <a:ea typeface="微軟正黑體" panose="020B0604030504040204" pitchFamily="34" charset="-120"/>
              </a:rPr>
              <a:t>了總共</a:t>
            </a:r>
            <a:r>
              <a:rPr lang="en-US" altLang="zh-TW" dirty="0">
                <a:latin typeface="微軟正黑體" panose="020B0604030504040204" pitchFamily="34" charset="-120"/>
                <a:ea typeface="微軟正黑體" panose="020B0604030504040204" pitchFamily="34" charset="-120"/>
              </a:rPr>
              <a:t>48</a:t>
            </a:r>
            <a:r>
              <a:rPr lang="zh-TW" altLang="en-US" dirty="0">
                <a:latin typeface="微軟正黑體" panose="020B0604030504040204" pitchFamily="34" charset="-120"/>
                <a:ea typeface="微軟正黑體" panose="020B0604030504040204" pitchFamily="34" charset="-120"/>
              </a:rPr>
              <a:t>人（即</a:t>
            </a:r>
            <a:r>
              <a:rPr lang="en-US" altLang="zh-TW" dirty="0">
                <a:latin typeface="微軟正黑體" panose="020B0604030504040204" pitchFamily="34" charset="-120"/>
                <a:ea typeface="微軟正黑體" panose="020B0604030504040204" pitchFamily="34" charset="-120"/>
              </a:rPr>
              <a:t>24</a:t>
            </a:r>
            <a:r>
              <a:rPr lang="zh-TW" altLang="en-US" dirty="0">
                <a:latin typeface="微軟正黑體" panose="020B0604030504040204" pitchFamily="34" charset="-120"/>
                <a:ea typeface="微軟正黑體" panose="020B0604030504040204" pitchFamily="34" charset="-120"/>
              </a:rPr>
              <a:t>對人）</a:t>
            </a:r>
            <a:r>
              <a:rPr lang="zh-TW" altLang="en-US" dirty="0" smtClean="0">
                <a:latin typeface="微軟正黑體" panose="020B0604030504040204" pitchFamily="34" charset="-120"/>
                <a:ea typeface="微軟正黑體" panose="020B0604030504040204" pitchFamily="34" charset="-120"/>
              </a:rPr>
              <a:t>男</a:t>
            </a:r>
            <a:r>
              <a:rPr lang="en-US" altLang="zh-TW" dirty="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20</a:t>
            </a:r>
            <a:r>
              <a:rPr lang="zh-TW" altLang="en-US" dirty="0" smtClean="0">
                <a:latin typeface="微軟正黑體" panose="020B0604030504040204" pitchFamily="34" charset="-120"/>
                <a:ea typeface="微軟正黑體" panose="020B0604030504040204" pitchFamily="34" charset="-120"/>
              </a:rPr>
              <a:t>，女</a:t>
            </a:r>
            <a:r>
              <a:rPr lang="en-US" altLang="zh-TW" dirty="0">
                <a:latin typeface="微軟正黑體" panose="020B0604030504040204" pitchFamily="34" charset="-120"/>
                <a:ea typeface="微軟正黑體" panose="020B0604030504040204" pitchFamily="34" charset="-120"/>
              </a:rPr>
              <a:t>:</a:t>
            </a:r>
            <a:r>
              <a:rPr lang="en-US" altLang="zh-TW" dirty="0" smtClean="0">
                <a:latin typeface="微軟正黑體" panose="020B0604030504040204" pitchFamily="34" charset="-120"/>
                <a:ea typeface="微軟正黑體" panose="020B0604030504040204" pitchFamily="34" charset="-120"/>
              </a:rPr>
              <a:t>28</a:t>
            </a:r>
          </a:p>
          <a:p>
            <a:pPr algn="l">
              <a:lnSpc>
                <a:spcPct val="120000"/>
              </a:lnSpc>
            </a:pPr>
            <a:r>
              <a:rPr lang="zh-TW" altLang="en-US" dirty="0" smtClean="0">
                <a:latin typeface="微軟正黑體" panose="020B0604030504040204" pitchFamily="34" charset="-120"/>
                <a:ea typeface="微軟正黑體" panose="020B0604030504040204" pitchFamily="34" charset="-120"/>
              </a:rPr>
              <a:t>                 馬</a:t>
            </a:r>
            <a:r>
              <a:rPr lang="zh-TW" altLang="en-US" dirty="0">
                <a:latin typeface="微軟正黑體" panose="020B0604030504040204" pitchFamily="34" charset="-120"/>
                <a:ea typeface="微軟正黑體" panose="020B0604030504040204" pitchFamily="34" charset="-120"/>
              </a:rPr>
              <a:t>薩諸塞州大學阿默斯特</a:t>
            </a:r>
            <a:r>
              <a:rPr lang="zh-TW" altLang="en-US" dirty="0" smtClean="0">
                <a:latin typeface="微軟正黑體" panose="020B0604030504040204" pitchFamily="34" charset="-120"/>
                <a:ea typeface="微軟正黑體" panose="020B0604030504040204" pitchFamily="34" charset="-120"/>
              </a:rPr>
              <a:t>分校</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傳單</a:t>
            </a:r>
            <a:r>
              <a:rPr lang="zh-TW" altLang="en-US" dirty="0">
                <a:latin typeface="微軟正黑體" panose="020B0604030504040204" pitchFamily="34" charset="-120"/>
                <a:ea typeface="微軟正黑體" panose="020B0604030504040204" pitchFamily="34" charset="-120"/>
              </a:rPr>
              <a:t>和電子郵件</a:t>
            </a:r>
            <a:r>
              <a:rPr lang="zh-TW" altLang="en-US" dirty="0" smtClean="0">
                <a:latin typeface="微軟正黑體" panose="020B0604030504040204" pitchFamily="34" charset="-120"/>
                <a:ea typeface="微軟正黑體" panose="020B0604030504040204" pitchFamily="34" charset="-120"/>
              </a:rPr>
              <a:t>廣告</a:t>
            </a:r>
            <a:endParaRPr lang="en-US" altLang="zh-TW" dirty="0" smtClean="0">
              <a:latin typeface="微軟正黑體" panose="020B0604030504040204" pitchFamily="34" charset="-120"/>
              <a:ea typeface="微軟正黑體" panose="020B0604030504040204" pitchFamily="34" charset="-120"/>
            </a:endParaRPr>
          </a:p>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平均</a:t>
            </a:r>
            <a:r>
              <a:rPr lang="zh-TW" altLang="en-US" dirty="0">
                <a:latin typeface="微軟正黑體" panose="020B0604030504040204" pitchFamily="34" charset="-120"/>
                <a:ea typeface="微軟正黑體" panose="020B0604030504040204" pitchFamily="34" charset="-120"/>
              </a:rPr>
              <a:t>年齡為</a:t>
            </a:r>
            <a:r>
              <a:rPr lang="en-US" altLang="zh-TW" dirty="0">
                <a:latin typeface="微軟正黑體" panose="020B0604030504040204" pitchFamily="34" charset="-120"/>
                <a:ea typeface="微軟正黑體" panose="020B0604030504040204" pitchFamily="34" charset="-120"/>
              </a:rPr>
              <a:t>18</a:t>
            </a:r>
            <a:r>
              <a:rPr lang="zh-TW" altLang="en-US" dirty="0">
                <a:latin typeface="微軟正黑體" panose="020B0604030504040204" pitchFamily="34" charset="-120"/>
                <a:ea typeface="微軟正黑體" panose="020B0604030504040204" pitchFamily="34" charset="-120"/>
              </a:rPr>
              <a:t>至</a:t>
            </a:r>
            <a:r>
              <a:rPr lang="en-US" altLang="zh-TW" dirty="0">
                <a:latin typeface="微軟正黑體" panose="020B0604030504040204" pitchFamily="34" charset="-120"/>
                <a:ea typeface="微軟正黑體" panose="020B0604030504040204" pitchFamily="34" charset="-120"/>
              </a:rPr>
              <a:t>20</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M</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 18.96</a:t>
            </a:r>
            <a:r>
              <a:rPr lang="zh-TW" altLang="en-US" dirty="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SD</a:t>
            </a:r>
            <a:r>
              <a:rPr lang="zh-TW" altLang="en-US" dirty="0">
                <a:latin typeface="微軟正黑體" panose="020B0604030504040204" pitchFamily="34" charset="-120"/>
                <a:ea typeface="微軟正黑體" panose="020B0604030504040204" pitchFamily="34" charset="-120"/>
              </a:rPr>
              <a:t> </a:t>
            </a:r>
            <a:r>
              <a:rPr lang="en-US" altLang="zh-TW" dirty="0">
                <a:latin typeface="微軟正黑體" panose="020B0604030504040204" pitchFamily="34" charset="-120"/>
                <a:ea typeface="微軟正黑體" panose="020B0604030504040204" pitchFamily="34" charset="-120"/>
              </a:rPr>
              <a:t>= 0.74</a:t>
            </a:r>
            <a:r>
              <a:rPr lang="zh-TW" altLang="en-US" dirty="0">
                <a:latin typeface="微軟正黑體" panose="020B0604030504040204" pitchFamily="34" charset="-120"/>
                <a:ea typeface="微軟正黑體" panose="020B0604030504040204" pitchFamily="34" charset="-120"/>
              </a:rPr>
              <a:t>）</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有效的美國駕駛執照（</a:t>
            </a:r>
            <a:r>
              <a:rPr lang="en-US" altLang="zh-TW" dirty="0">
                <a:latin typeface="微軟正黑體" panose="020B0604030504040204" pitchFamily="34" charset="-120"/>
                <a:ea typeface="微軟正黑體" panose="020B0604030504040204" pitchFamily="34" charset="-120"/>
              </a:rPr>
              <a:t>M  = 2.56</a:t>
            </a:r>
            <a:r>
              <a:rPr lang="zh-TW" altLang="en-US" dirty="0">
                <a:latin typeface="微軟正黑體" panose="020B0604030504040204" pitchFamily="34" charset="-120"/>
                <a:ea typeface="微軟正黑體" panose="020B0604030504040204" pitchFamily="34" charset="-120"/>
              </a:rPr>
              <a:t>年的執照，</a:t>
            </a:r>
            <a:r>
              <a:rPr lang="en-US" altLang="zh-TW" dirty="0">
                <a:latin typeface="微軟正黑體" panose="020B0604030504040204" pitchFamily="34" charset="-120"/>
                <a:ea typeface="微軟正黑體" panose="020B0604030504040204" pitchFamily="34" charset="-120"/>
              </a:rPr>
              <a:t>SD  = 1.07</a:t>
            </a:r>
            <a:r>
              <a:rPr lang="zh-TW" altLang="en-US" dirty="0">
                <a:latin typeface="微軟正黑體" panose="020B0604030504040204" pitchFamily="34" charset="-120"/>
                <a:ea typeface="微軟正黑體" panose="020B0604030504040204" pitchFamily="34" charset="-120"/>
              </a:rPr>
              <a:t>年的執照）</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所有</a:t>
            </a:r>
            <a:r>
              <a:rPr lang="zh-TW" altLang="en-US" b="1" dirty="0">
                <a:latin typeface="微軟正黑體" panose="020B0604030504040204" pitchFamily="34" charset="-120"/>
                <a:ea typeface="微軟正黑體" panose="020B0604030504040204" pitchFamily="34" charset="-120"/>
              </a:rPr>
              <a:t>參與者與一位朋友（成對）</a:t>
            </a:r>
            <a:r>
              <a:rPr lang="zh-TW" altLang="en-US" dirty="0">
                <a:latin typeface="微軟正黑體" panose="020B0604030504040204" pitchFamily="34" charset="-120"/>
                <a:ea typeface="微軟正黑體" panose="020B0604030504040204" pitchFamily="34" charset="-120"/>
              </a:rPr>
              <a:t>一起參加</a:t>
            </a:r>
            <a:r>
              <a:rPr lang="zh-TW" altLang="en-US" dirty="0" smtClean="0">
                <a:latin typeface="微軟正黑體" panose="020B0604030504040204" pitchFamily="34" charset="-120"/>
                <a:ea typeface="微軟正黑體" panose="020B0604030504040204" pitchFamily="34" charset="-120"/>
              </a:rPr>
              <a:t>實驗</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朋友可以是他們想帶到實驗中的任何人，例如同學或室友</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5</a:t>
            </a:fld>
            <a:endParaRPr lang="zh-TW" altLang="en-US" dirty="0"/>
          </a:p>
        </p:txBody>
      </p:sp>
    </p:spTree>
    <p:extLst>
      <p:ext uri="{BB962C8B-B14F-4D97-AF65-F5344CB8AC3E}">
        <p14:creationId xmlns:p14="http://schemas.microsoft.com/office/powerpoint/2010/main" val="10359999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3905251" cy="1190969"/>
          </a:xfrm>
        </p:spPr>
        <p:txBody>
          <a:bodyPr>
            <a:normAutofit/>
          </a:bodyPr>
          <a:lstStyle/>
          <a:p>
            <a:r>
              <a:rPr lang="en-US" altLang="zh-TW" sz="4400" b="1" dirty="0">
                <a:latin typeface="微軟正黑體" panose="020B0604030504040204" pitchFamily="34" charset="-120"/>
                <a:ea typeface="微軟正黑體" panose="020B0604030504040204" pitchFamily="34" charset="-120"/>
              </a:rPr>
              <a:t>Equipment</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0549" y="1599718"/>
            <a:ext cx="7067551" cy="1829282"/>
          </a:xfrm>
        </p:spPr>
        <p:txBody>
          <a:bodyPr>
            <a:noAutofit/>
          </a:bodyPr>
          <a:lstStyle/>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視場約為</a:t>
            </a:r>
            <a:r>
              <a:rPr lang="en-US" altLang="zh-TW" dirty="0">
                <a:latin typeface="微軟正黑體" panose="020B0604030504040204" pitchFamily="34" charset="-120"/>
                <a:ea typeface="微軟正黑體" panose="020B0604030504040204" pitchFamily="34" charset="-120"/>
              </a:rPr>
              <a:t>330</a:t>
            </a:r>
            <a:r>
              <a:rPr lang="zh-TW" altLang="en-US" dirty="0" smtClean="0">
                <a:latin typeface="微軟正黑體" panose="020B0604030504040204" pitchFamily="34" charset="-120"/>
                <a:ea typeface="微軟正黑體" panose="020B0604030504040204" pitchFamily="34" charset="-120"/>
              </a:rPr>
              <a:t>度的</a:t>
            </a:r>
            <a:r>
              <a:rPr lang="zh-TW" altLang="en-US" dirty="0">
                <a:latin typeface="微軟正黑體" panose="020B0604030504040204" pitchFamily="34" charset="-120"/>
                <a:ea typeface="微軟正黑體" panose="020B0604030504040204" pitchFamily="34" charset="-120"/>
              </a:rPr>
              <a:t>駕駛室（</a:t>
            </a:r>
            <a:r>
              <a:rPr lang="en-US" altLang="zh-TW" dirty="0" smtClean="0">
                <a:latin typeface="微軟正黑體" panose="020B0604030504040204" pitchFamily="34" charset="-120"/>
                <a:ea typeface="微軟正黑體" panose="020B0604030504040204" pitchFamily="34" charset="-120"/>
              </a:rPr>
              <a:t>2013</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Ford</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Fusion</a:t>
            </a:r>
            <a:r>
              <a:rPr lang="zh-TW" altLang="en-US" dirty="0">
                <a:latin typeface="微軟正黑體" panose="020B0604030504040204" pitchFamily="34" charset="-120"/>
                <a:ea typeface="微軟正黑體" panose="020B0604030504040204" pitchFamily="34" charset="-120"/>
              </a:rPr>
              <a:t>的改進版</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smtClean="0">
                <a:latin typeface="微軟正黑體" panose="020B0604030504040204" pitchFamily="34" charset="-120"/>
                <a:ea typeface="微軟正黑體" panose="020B0604030504040204" pitchFamily="34" charset="-120"/>
              </a:rPr>
              <a:t>液晶</a:t>
            </a:r>
            <a:r>
              <a:rPr lang="zh-TW" altLang="en-US" dirty="0">
                <a:latin typeface="微軟正黑體" panose="020B0604030504040204" pitchFamily="34" charset="-120"/>
                <a:ea typeface="微軟正黑體" panose="020B0604030504040204" pitchFamily="34" charset="-120"/>
              </a:rPr>
              <a:t>面板模擬了</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側視鏡、虛擬儀表板和</a:t>
            </a:r>
            <a:r>
              <a:rPr lang="en-US" altLang="zh-TW" dirty="0">
                <a:latin typeface="微軟正黑體" panose="020B0604030504040204" pitchFamily="34" charset="-120"/>
                <a:ea typeface="微軟正黑體" panose="020B0604030504040204" pitchFamily="34" charset="-120"/>
              </a:rPr>
              <a:t>17</a:t>
            </a:r>
            <a:r>
              <a:rPr lang="zh-TW" altLang="en-US" dirty="0">
                <a:latin typeface="微軟正黑體" panose="020B0604030504040204" pitchFamily="34" charset="-120"/>
                <a:ea typeface="微軟正黑體" panose="020B0604030504040204" pitchFamily="34" charset="-120"/>
              </a:rPr>
              <a:t>英寸觸控屏幕</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smtClean="0">
                <a:latin typeface="微軟正黑體" panose="020B0604030504040204" pitchFamily="34" charset="-120"/>
                <a:ea typeface="微軟正黑體" panose="020B0604030504040204" pitchFamily="34" charset="-120"/>
              </a:rPr>
              <a:t>環境聲音</a:t>
            </a:r>
            <a:r>
              <a:rPr lang="en-US" altLang="zh-TW" dirty="0" smtClean="0">
                <a:latin typeface="微軟正黑體" panose="020B0604030504040204" pitchFamily="34" charset="-120"/>
                <a:ea typeface="微軟正黑體" panose="020B0604030504040204" pitchFamily="34" charset="-120"/>
              </a:rPr>
              <a:t>-</a:t>
            </a:r>
            <a:r>
              <a:rPr lang="zh-TW" altLang="en-US" dirty="0" smtClean="0">
                <a:latin typeface="微軟正黑體" panose="020B0604030504040204" pitchFamily="34" charset="-120"/>
                <a:ea typeface="微軟正黑體" panose="020B0604030504040204" pitchFamily="34" charset="-120"/>
              </a:rPr>
              <a:t>如</a:t>
            </a:r>
            <a:r>
              <a:rPr lang="zh-TW" altLang="en-US" dirty="0">
                <a:latin typeface="微軟正黑體" panose="020B0604030504040204" pitchFamily="34" charset="-120"/>
                <a:ea typeface="微軟正黑體" panose="020B0604030504040204" pitchFamily="34" charset="-120"/>
              </a:rPr>
              <a:t>交通、過往車輛和道路</a:t>
            </a:r>
            <a:r>
              <a:rPr lang="zh-TW" altLang="en-US" dirty="0" smtClean="0">
                <a:latin typeface="微軟正黑體" panose="020B0604030504040204" pitchFamily="34" charset="-120"/>
                <a:ea typeface="微軟正黑體" panose="020B0604030504040204" pitchFamily="34" charset="-120"/>
              </a:rPr>
              <a:t>噪音</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smtClean="0">
                <a:latin typeface="微軟正黑體" panose="020B0604030504040204" pitchFamily="34" charset="-120"/>
                <a:ea typeface="微軟正黑體" panose="020B0604030504040204" pitchFamily="34" charset="-120"/>
              </a:rPr>
              <a:t>內部</a:t>
            </a:r>
            <a:r>
              <a:rPr lang="zh-TW" altLang="en-US" dirty="0">
                <a:latin typeface="微軟正黑體" panose="020B0604030504040204" pitchFamily="34" charset="-120"/>
                <a:ea typeface="微軟正黑體" panose="020B0604030504040204" pitchFamily="34" charset="-120"/>
              </a:rPr>
              <a:t>音頻系統提供引擎聲音和振動，以及預先編程的語音命令</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en-US" altLang="zh-TW" dirty="0">
                <a:latin typeface="微軟正黑體" panose="020B0604030504040204" pitchFamily="34" charset="-120"/>
                <a:ea typeface="微軟正黑體" panose="020B0604030504040204" pitchFamily="34" charset="-120"/>
              </a:rPr>
              <a:t>Mobile Eye XG</a:t>
            </a:r>
            <a:r>
              <a:rPr lang="zh-TW" altLang="en-US" dirty="0">
                <a:latin typeface="微軟正黑體" panose="020B0604030504040204" pitchFamily="34" charset="-120"/>
                <a:ea typeface="微軟正黑體" panose="020B0604030504040204" pitchFamily="34" charset="-120"/>
              </a:rPr>
              <a:t>頭戴式眼動儀</a:t>
            </a:r>
            <a:r>
              <a:rPr lang="en-US" altLang="zh-TW" dirty="0">
                <a:latin typeface="微軟正黑體" panose="020B0604030504040204" pitchFamily="34" charset="-120"/>
                <a:ea typeface="微軟正黑體" panose="020B0604030504040204" pitchFamily="34" charset="-120"/>
              </a:rPr>
              <a:t>(</a:t>
            </a:r>
            <a:r>
              <a:rPr lang="zh-TW" altLang="en-US" dirty="0">
                <a:latin typeface="微軟正黑體" panose="020B0604030504040204" pitchFamily="34" charset="-120"/>
                <a:ea typeface="微軟正黑體" panose="020B0604030504040204" pitchFamily="34" charset="-120"/>
              </a:rPr>
              <a:t>這項研究未分析眼動儀的數據。</a:t>
            </a:r>
            <a:r>
              <a:rPr lang="en-US" altLang="zh-TW" dirty="0">
                <a:latin typeface="微軟正黑體" panose="020B0604030504040204" pitchFamily="34" charset="-120"/>
                <a:ea typeface="微軟正黑體" panose="020B0604030504040204" pitchFamily="34" charset="-120"/>
              </a:rPr>
              <a:t>)</a:t>
            </a:r>
          </a:p>
          <a:p>
            <a:pPr marL="342900" indent="-342900" algn="l">
              <a:lnSpc>
                <a:spcPct val="120000"/>
              </a:lnSpc>
              <a:buFont typeface="Wingdings" panose="05000000000000000000" pitchFamily="2" charset="2"/>
              <a:buChar char="Ø"/>
            </a:pPr>
            <a:endParaRPr lang="en-US" altLang="zh-TW" dirty="0" smtClean="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6</a:t>
            </a:fld>
            <a:endParaRPr lang="zh-TW" altLang="en-US">
              <a:solidFill>
                <a:prstClr val="black">
                  <a:tint val="75000"/>
                </a:prstClr>
              </a:solidFill>
            </a:endParaRPr>
          </a:p>
        </p:txBody>
      </p:sp>
      <p:pic>
        <p:nvPicPr>
          <p:cNvPr id="1026" name="Picture 2" descr="圖。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51825" y="2866248"/>
            <a:ext cx="3238500" cy="2438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16148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solidFill>
                <a:prstClr val="black"/>
              </a:solidFill>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solidFill>
                <a:prstClr val="black"/>
              </a:solidFill>
              <a:latin typeface="微軟正黑體" panose="020B0604030504040204" pitchFamily="34" charset="-120"/>
              <a:ea typeface="微軟正黑體" panose="020B0604030504040204" pitchFamily="34" charset="-120"/>
            </a:endParaRPr>
          </a:p>
        </p:txBody>
      </p:sp>
      <p:sp>
        <p:nvSpPr>
          <p:cNvPr id="2" name="標題 1"/>
          <p:cNvSpPr>
            <a:spLocks noGrp="1"/>
          </p:cNvSpPr>
          <p:nvPr>
            <p:ph type="ctrTitle"/>
          </p:nvPr>
        </p:nvSpPr>
        <p:spPr>
          <a:xfrm>
            <a:off x="590549" y="0"/>
            <a:ext cx="3905251" cy="1190969"/>
          </a:xfrm>
        </p:spPr>
        <p:txBody>
          <a:bodyPr>
            <a:normAutofit/>
          </a:bodyPr>
          <a:lstStyle/>
          <a:p>
            <a:r>
              <a:rPr lang="en-US" altLang="zh-TW" sz="4400" b="1" dirty="0">
                <a:latin typeface="微軟正黑體" panose="020B0604030504040204" pitchFamily="34" charset="-120"/>
                <a:ea typeface="微軟正黑體" panose="020B0604030504040204" pitchFamily="34" charset="-120"/>
              </a:rPr>
              <a:t>Equipment</a:t>
            </a:r>
            <a:endParaRPr lang="zh-TW" altLang="en-US" sz="4400" b="1"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1147083" y="1944377"/>
            <a:ext cx="8301717" cy="1829282"/>
          </a:xfrm>
        </p:spPr>
        <p:txBody>
          <a:bodyPr>
            <a:noAutofit/>
          </a:body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smtClean="0">
                <a:latin typeface="微軟正黑體" panose="020B0604030504040204" pitchFamily="34" charset="-120"/>
                <a:ea typeface="微軟正黑體" panose="020B0604030504040204" pitchFamily="34" charset="-120"/>
              </a:rPr>
              <a:t>確保</a:t>
            </a:r>
            <a:r>
              <a:rPr lang="zh-TW" altLang="en-US" dirty="0">
                <a:latin typeface="微軟正黑體" panose="020B0604030504040204" pitchFamily="34" charset="-120"/>
                <a:ea typeface="微軟正黑體" panose="020B0604030504040204" pitchFamily="34" charset="-120"/>
              </a:rPr>
              <a:t>不受道路狀況（例如，行人或交通信號燈）干擾</a:t>
            </a:r>
            <a:r>
              <a:rPr lang="zh-TW" altLang="en-US" dirty="0" smtClean="0">
                <a:latin typeface="微軟正黑體" panose="020B0604030504040204" pitchFamily="34" charset="-120"/>
                <a:ea typeface="微軟正黑體" panose="020B0604030504040204" pitchFamily="34" charset="-120"/>
              </a:rPr>
              <a:t>，</a:t>
            </a:r>
            <a:endParaRPr lang="en-US" altLang="zh-TW" dirty="0" smtClean="0">
              <a:latin typeface="微軟正黑體" panose="020B0604030504040204" pitchFamily="34" charset="-120"/>
              <a:ea typeface="微軟正黑體" panose="020B0604030504040204" pitchFamily="34" charset="-120"/>
            </a:endParaRPr>
          </a:p>
          <a:p>
            <a:pPr algn="l">
              <a:lnSpc>
                <a:spcPct val="120000"/>
              </a:lnSpc>
            </a:pPr>
            <a:r>
              <a:rPr lang="zh-TW" altLang="en-US" dirty="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駕駛</a:t>
            </a:r>
            <a:r>
              <a:rPr lang="zh-TW" altLang="en-US" dirty="0">
                <a:latin typeface="微軟正黑體" panose="020B0604030504040204" pitchFamily="34" charset="-120"/>
                <a:ea typeface="微軟正黑體" panose="020B0604030504040204" pitchFamily="34" charset="-120"/>
              </a:rPr>
              <a:t>環境是</a:t>
            </a:r>
            <a:r>
              <a:rPr lang="zh-TW" altLang="en-US" b="1" dirty="0" smtClean="0">
                <a:latin typeface="微軟正黑體" panose="020B0604030504040204" pitchFamily="34" charset="-120"/>
                <a:ea typeface="微軟正黑體" panose="020B0604030504040204" pitchFamily="34" charset="-120"/>
              </a:rPr>
              <a:t>高速公路</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速度限制（每小時</a:t>
            </a:r>
            <a:r>
              <a:rPr lang="en-US" altLang="zh-TW" dirty="0">
                <a:latin typeface="微軟正黑體" panose="020B0604030504040204" pitchFamily="34" charset="-120"/>
                <a:ea typeface="微軟正黑體" panose="020B0604030504040204" pitchFamily="34" charset="-120"/>
              </a:rPr>
              <a:t>65</a:t>
            </a:r>
            <a:r>
              <a:rPr lang="zh-TW" altLang="en-US" dirty="0" smtClean="0">
                <a:latin typeface="微軟正黑體" panose="020B0604030504040204" pitchFamily="34" charset="-120"/>
                <a:ea typeface="微軟正黑體" panose="020B0604030504040204" pitchFamily="34" charset="-120"/>
              </a:rPr>
              <a:t>英里</a:t>
            </a:r>
            <a:r>
              <a:rPr lang="en-US" altLang="zh-TW" dirty="0" smtClean="0">
                <a:latin typeface="微軟正黑體" panose="020B0604030504040204" pitchFamily="34" charset="-120"/>
                <a:ea typeface="微軟正黑體" panose="020B0604030504040204" pitchFamily="34" charset="-120"/>
              </a:rPr>
              <a:t>/104</a:t>
            </a:r>
            <a:r>
              <a:rPr lang="zh-TW" altLang="en-US" dirty="0" smtClean="0">
                <a:latin typeface="微軟正黑體" panose="020B0604030504040204" pitchFamily="34" charset="-120"/>
                <a:ea typeface="微軟正黑體" panose="020B0604030504040204" pitchFamily="34" charset="-120"/>
              </a:rPr>
              <a:t>公里）</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zh-TW" altLang="en-US" dirty="0">
                <a:latin typeface="微軟正黑體" panose="020B0604030504040204" pitchFamily="34" charset="-120"/>
                <a:ea typeface="微軟正黑體" panose="020B0604030504040204" pitchFamily="34" charset="-120"/>
              </a:rPr>
              <a:t>保持在中間或最右邊的</a:t>
            </a:r>
            <a:r>
              <a:rPr lang="zh-TW" altLang="en-US" dirty="0" smtClean="0">
                <a:latin typeface="微軟正黑體" panose="020B0604030504040204" pitchFamily="34" charset="-120"/>
                <a:ea typeface="微軟正黑體" panose="020B0604030504040204" pitchFamily="34" charset="-120"/>
              </a:rPr>
              <a:t>車道</a:t>
            </a: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r>
              <a:rPr lang="en-US" altLang="zh-TW" dirty="0">
                <a:latin typeface="微軟正黑體" panose="020B0604030504040204" pitchFamily="34" charset="-120"/>
                <a:ea typeface="微軟正黑體" panose="020B0604030504040204" pitchFamily="34" charset="-120"/>
              </a:rPr>
              <a:t>3</a:t>
            </a:r>
            <a:r>
              <a:rPr lang="zh-TW" altLang="en-US" dirty="0">
                <a:latin typeface="微軟正黑體" panose="020B0604030504040204" pitchFamily="34" charset="-120"/>
                <a:ea typeface="微軟正黑體" panose="020B0604030504040204" pitchFamily="34" charset="-120"/>
              </a:rPr>
              <a:t>分鐘試駕，整個實驗持續了大約</a:t>
            </a:r>
            <a:r>
              <a:rPr lang="en-US" altLang="zh-TW" dirty="0">
                <a:latin typeface="微軟正黑體" panose="020B0604030504040204" pitchFamily="34" charset="-120"/>
                <a:ea typeface="微軟正黑體" panose="020B0604030504040204" pitchFamily="34" charset="-120"/>
              </a:rPr>
              <a:t>90</a:t>
            </a:r>
            <a:r>
              <a:rPr lang="zh-TW" altLang="en-US" dirty="0">
                <a:latin typeface="微軟正黑體" panose="020B0604030504040204" pitchFamily="34" charset="-120"/>
                <a:ea typeface="微軟正黑體" panose="020B0604030504040204" pitchFamily="34" charset="-120"/>
              </a:rPr>
              <a:t>分鐘</a:t>
            </a:r>
            <a:endParaRPr lang="en-US" altLang="zh-TW" dirty="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Wingdings" panose="05000000000000000000" pitchFamily="2" charset="2"/>
              <a:buChar char="Ø"/>
            </a:pPr>
            <a:endParaRPr lang="en-US" altLang="zh-TW" dirty="0">
              <a:latin typeface="微軟正黑體" panose="020B0604030504040204" pitchFamily="34" charset="-120"/>
              <a:ea typeface="微軟正黑體" panose="020B0604030504040204" pitchFamily="34" charset="-120"/>
            </a:endParaRPr>
          </a:p>
          <a:p>
            <a:pPr algn="l">
              <a:lnSpc>
                <a:spcPct val="120000"/>
              </a:lnSpc>
            </a:pPr>
            <a:endParaRPr lang="en-US" altLang="zh-TW" dirty="0">
              <a:latin typeface="微軟正黑體" panose="020B0604030504040204" pitchFamily="34" charset="-120"/>
              <a:ea typeface="微軟正黑體" panose="020B0604030504040204" pitchFamily="34" charset="-120"/>
            </a:endParaRPr>
          </a:p>
        </p:txBody>
      </p:sp>
      <p:sp>
        <p:nvSpPr>
          <p:cNvPr id="5" name="頁尾版面配置區 4"/>
          <p:cNvSpPr>
            <a:spLocks noGrp="1"/>
          </p:cNvSpPr>
          <p:nvPr>
            <p:ph type="ftr" sz="quarter" idx="11"/>
          </p:nvPr>
        </p:nvSpPr>
        <p:spPr/>
        <p:txBody>
          <a:bodyPr/>
          <a:lstStyle/>
          <a:p>
            <a:endParaRPr lang="zh-TW" altLang="en-US" dirty="0">
              <a:solidFill>
                <a:prstClr val="black">
                  <a:tint val="75000"/>
                </a:prstClr>
              </a:solidFill>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solidFill>
                  <a:prstClr val="black">
                    <a:tint val="75000"/>
                  </a:prstClr>
                </a:solidFill>
              </a:rPr>
              <a:pPr/>
              <a:t>7</a:t>
            </a:fld>
            <a:endParaRPr lang="zh-TW" altLang="en-US">
              <a:solidFill>
                <a:prstClr val="black">
                  <a:tint val="75000"/>
                </a:prstClr>
              </a:solidFill>
            </a:endParaRPr>
          </a:p>
        </p:txBody>
      </p:sp>
    </p:spTree>
    <p:extLst>
      <p:ext uri="{BB962C8B-B14F-4D97-AF65-F5344CB8AC3E}">
        <p14:creationId xmlns:p14="http://schemas.microsoft.com/office/powerpoint/2010/main" val="2815347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6490" y="1220153"/>
            <a:ext cx="10999019" cy="491879"/>
          </a:xfrm>
        </p:spPr>
        <p:txBody>
          <a:bodyPr>
            <a:noAutofit/>
          </a:bodyPr>
          <a:lstStyle/>
          <a:p>
            <a:pPr marL="342900" indent="-342900" algn="l">
              <a:lnSpc>
                <a:spcPct val="120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三種類型的分心任務：視覺，認知以及視覺和認知的結合。</a:t>
            </a:r>
            <a:endParaRPr lang="en-US" altLang="zh-TW" dirty="0">
              <a:latin typeface="微軟正黑體" panose="020B0604030504040204" pitchFamily="34" charset="-120"/>
              <a:ea typeface="微軟正黑體" panose="020B0604030504040204" pitchFamily="34" charset="-120"/>
            </a:endParaRP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8</a:t>
            </a:fld>
            <a:endParaRPr lang="zh-TW" altLang="en-US"/>
          </a:p>
        </p:txBody>
      </p:sp>
      <p:sp>
        <p:nvSpPr>
          <p:cNvPr id="8" name="標題 1"/>
          <p:cNvSpPr txBox="1">
            <a:spLocks/>
          </p:cNvSpPr>
          <p:nvPr/>
        </p:nvSpPr>
        <p:spPr>
          <a:xfrm>
            <a:off x="742949" y="384591"/>
            <a:ext cx="2620651" cy="62899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3600" b="1" dirty="0">
                <a:latin typeface="微軟正黑體" panose="020B0604030504040204" pitchFamily="34" charset="-120"/>
                <a:ea typeface="微軟正黑體" panose="020B0604030504040204" pitchFamily="34" charset="-120"/>
              </a:rPr>
              <a:t>分心的任務</a:t>
            </a:r>
          </a:p>
        </p:txBody>
      </p:sp>
      <p:pic>
        <p:nvPicPr>
          <p:cNvPr id="2050" name="Picture 2" descr="圖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2133" y="2503248"/>
            <a:ext cx="2705100" cy="3581400"/>
          </a:xfrm>
          <a:prstGeom prst="rect">
            <a:avLst/>
          </a:prstGeom>
          <a:noFill/>
          <a:extLst>
            <a:ext uri="{909E8E84-426E-40DD-AFC4-6F175D3DCCD1}">
              <a14:hiddenFill xmlns:a14="http://schemas.microsoft.com/office/drawing/2010/main">
                <a:solidFill>
                  <a:srgbClr val="FFFFFF"/>
                </a:solidFill>
              </a14:hiddenFill>
            </a:ext>
          </a:extLst>
        </p:spPr>
      </p:pic>
      <p:sp>
        <p:nvSpPr>
          <p:cNvPr id="2" name="矩形 1"/>
          <p:cNvSpPr/>
          <p:nvPr/>
        </p:nvSpPr>
        <p:spPr>
          <a:xfrm>
            <a:off x="0" y="6356350"/>
            <a:ext cx="6319359" cy="535531"/>
          </a:xfrm>
          <a:prstGeom prst="rect">
            <a:avLst/>
          </a:prstGeom>
        </p:spPr>
        <p:txBody>
          <a:bodyPr wrap="none">
            <a:spAutoFit/>
          </a:bodyPr>
          <a:lstStyle/>
          <a:p>
            <a:pPr marL="342900" indent="-342900">
              <a:lnSpc>
                <a:spcPct val="120000"/>
              </a:lnSpc>
              <a:spcBef>
                <a:spcPts val="1000"/>
              </a:spcBef>
              <a:buFont typeface="Arial" panose="020B0604020202020204" pitchFamily="34" charset="0"/>
              <a:buChar char="•"/>
            </a:pPr>
            <a:r>
              <a:rPr lang="zh-TW" altLang="en-US" sz="2400" dirty="0">
                <a:latin typeface="微軟正黑體" panose="020B0604030504040204" pitchFamily="34" charset="-120"/>
                <a:ea typeface="微軟正黑體" panose="020B0604030504040204" pitchFamily="34" charset="-120"/>
              </a:rPr>
              <a:t>圖</a:t>
            </a:r>
            <a:r>
              <a:rPr lang="en-US" altLang="zh-TW" sz="2400" dirty="0" smtClean="0">
                <a:latin typeface="微軟正黑體" panose="020B0604030504040204" pitchFamily="34" charset="-120"/>
                <a:ea typeface="微軟正黑體" panose="020B0604030504040204" pitchFamily="34" charset="-120"/>
              </a:rPr>
              <a:t>2.</a:t>
            </a:r>
            <a:r>
              <a:rPr lang="zh-TW" altLang="en-US" sz="2400" dirty="0" smtClean="0">
                <a:latin typeface="微軟正黑體" panose="020B0604030504040204" pitchFamily="34" charset="-120"/>
                <a:ea typeface="微軟正黑體" panose="020B0604030504040204" pitchFamily="34" charset="-120"/>
              </a:rPr>
              <a:t>車輛</a:t>
            </a:r>
            <a:r>
              <a:rPr lang="zh-TW" altLang="en-US" sz="2400" dirty="0">
                <a:latin typeface="微軟正黑體" panose="020B0604030504040204" pitchFamily="34" charset="-120"/>
                <a:ea typeface="微軟正黑體" panose="020B0604030504040204" pitchFamily="34" charset="-120"/>
              </a:rPr>
              <a:t>橫穿參與者行車道的示例駕駛情況</a:t>
            </a:r>
          </a:p>
        </p:txBody>
      </p:sp>
      <p:sp>
        <p:nvSpPr>
          <p:cNvPr id="4" name="矩形 3"/>
          <p:cNvSpPr/>
          <p:nvPr/>
        </p:nvSpPr>
        <p:spPr>
          <a:xfrm>
            <a:off x="4855958" y="1972508"/>
            <a:ext cx="6869317" cy="4247317"/>
          </a:xfrm>
          <a:prstGeom prst="rect">
            <a:avLst/>
          </a:prstGeom>
          <a:ln w="38100">
            <a:solidFill>
              <a:srgbClr val="FFC000"/>
            </a:solidFill>
          </a:ln>
        </p:spPr>
        <p:txBody>
          <a:bodyPr wrap="square">
            <a:spAutoFit/>
          </a:bodyPr>
          <a:lstStyle/>
          <a:p>
            <a:pPr>
              <a:lnSpc>
                <a:spcPct val="125000"/>
              </a:lnSpc>
            </a:pPr>
            <a:r>
              <a:rPr lang="zh-TW" altLang="en-US" sz="2400" dirty="0">
                <a:latin typeface="微軟正黑體" panose="020B0604030504040204" pitchFamily="34" charset="-120"/>
                <a:ea typeface="微軟正黑體" panose="020B0604030504040204" pitchFamily="34" charset="-120"/>
              </a:rPr>
              <a:t>總共進行了四個</a:t>
            </a:r>
            <a:r>
              <a:rPr lang="zh-TW" altLang="en-US" sz="2400" dirty="0" smtClean="0">
                <a:latin typeface="微軟正黑體" panose="020B0604030504040204" pitchFamily="34" charset="-120"/>
                <a:ea typeface="微軟正黑體" panose="020B0604030504040204" pitchFamily="34" charset="-120"/>
              </a:rPr>
              <a:t>實驗：</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en-US" altLang="zh-TW" sz="2400" dirty="0" smtClean="0">
                <a:latin typeface="微軟正黑體" panose="020B0604030504040204" pitchFamily="34" charset="-120"/>
                <a:ea typeface="微軟正黑體" panose="020B0604030504040204" pitchFamily="34" charset="-120"/>
              </a:rPr>
              <a:t>A</a:t>
            </a:r>
            <a:r>
              <a:rPr lang="zh-TW" altLang="en-US" sz="2400" dirty="0">
                <a:latin typeface="微軟正黑體" panose="020B0604030504040204" pitchFamily="34" charset="-120"/>
                <a:ea typeface="微軟正黑體" panose="020B0604030504040204" pitchFamily="34" charset="-120"/>
              </a:rPr>
              <a:t>單獨駕駛</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en-US" altLang="zh-TW" sz="2400" dirty="0" smtClean="0">
                <a:latin typeface="微軟正黑體" panose="020B0604030504040204" pitchFamily="34" charset="-120"/>
                <a:ea typeface="微軟正黑體" panose="020B0604030504040204" pitchFamily="34" charset="-120"/>
              </a:rPr>
              <a:t>A</a:t>
            </a:r>
            <a:r>
              <a:rPr lang="zh-TW" altLang="en-US" sz="2400" dirty="0">
                <a:latin typeface="微軟正黑體" panose="020B0604030504040204" pitchFamily="34" charset="-120"/>
                <a:ea typeface="微軟正黑體" panose="020B0604030504040204" pitchFamily="34" charset="-120"/>
              </a:rPr>
              <a:t>駕駛</a:t>
            </a:r>
            <a:r>
              <a:rPr lang="en-US" altLang="zh-TW" sz="2400" dirty="0" smtClean="0">
                <a:latin typeface="微軟正黑體" panose="020B0604030504040204" pitchFamily="34" charset="-120"/>
                <a:ea typeface="微軟正黑體" panose="020B0604030504040204" pitchFamily="34" charset="-120"/>
              </a:rPr>
              <a:t>B</a:t>
            </a:r>
            <a:r>
              <a:rPr lang="zh-TW" altLang="en-US" sz="2400" dirty="0">
                <a:latin typeface="微軟正黑體" panose="020B0604030504040204" pitchFamily="34" charset="-120"/>
                <a:ea typeface="微軟正黑體" panose="020B0604030504040204" pitchFamily="34" charset="-120"/>
              </a:rPr>
              <a:t>作為</a:t>
            </a:r>
            <a:r>
              <a:rPr lang="zh-TW" altLang="en-US" sz="2400" dirty="0" smtClean="0">
                <a:latin typeface="微軟正黑體" panose="020B0604030504040204" pitchFamily="34" charset="-120"/>
                <a:ea typeface="微軟正黑體" panose="020B0604030504040204" pitchFamily="34" charset="-120"/>
              </a:rPr>
              <a:t>乘客，</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en-US" altLang="zh-TW" sz="2400" dirty="0" smtClean="0">
                <a:latin typeface="微軟正黑體" panose="020B0604030504040204" pitchFamily="34" charset="-120"/>
                <a:ea typeface="微軟正黑體" panose="020B0604030504040204" pitchFamily="34" charset="-120"/>
              </a:rPr>
              <a:t>B</a:t>
            </a:r>
            <a:r>
              <a:rPr lang="zh-TW" altLang="en-US" sz="2400" dirty="0">
                <a:latin typeface="微軟正黑體" panose="020B0604030504040204" pitchFamily="34" charset="-120"/>
                <a:ea typeface="微軟正黑體" panose="020B0604030504040204" pitchFamily="34" charset="-120"/>
              </a:rPr>
              <a:t>單獨駕駛</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457200" indent="-457200">
              <a:lnSpc>
                <a:spcPct val="125000"/>
              </a:lnSpc>
              <a:buFont typeface="+mj-lt"/>
              <a:buAutoNum type="arabicPeriod"/>
            </a:pPr>
            <a:r>
              <a:rPr lang="en-US" altLang="zh-TW" sz="2400" dirty="0" smtClean="0">
                <a:latin typeface="微軟正黑體" panose="020B0604030504040204" pitchFamily="34" charset="-120"/>
                <a:ea typeface="微軟正黑體" panose="020B0604030504040204" pitchFamily="34" charset="-120"/>
              </a:rPr>
              <a:t>B</a:t>
            </a:r>
            <a:r>
              <a:rPr lang="zh-TW" altLang="en-US" sz="2400" dirty="0">
                <a:latin typeface="微軟正黑體" panose="020B0604030504040204" pitchFamily="34" charset="-120"/>
                <a:ea typeface="微軟正黑體" panose="020B0604030504040204" pitchFamily="34" charset="-120"/>
              </a:rPr>
              <a:t>駕駛</a:t>
            </a:r>
            <a:r>
              <a:rPr lang="en-US" altLang="zh-TW" sz="2400" dirty="0" smtClean="0">
                <a:latin typeface="微軟正黑體" panose="020B0604030504040204" pitchFamily="34" charset="-120"/>
                <a:ea typeface="微軟正黑體" panose="020B0604030504040204" pitchFamily="34" charset="-120"/>
              </a:rPr>
              <a:t>A</a:t>
            </a:r>
            <a:r>
              <a:rPr lang="zh-TW" altLang="en-US" sz="2400" dirty="0">
                <a:latin typeface="微軟正黑體" panose="020B0604030504040204" pitchFamily="34" charset="-120"/>
                <a:ea typeface="微軟正黑體" panose="020B0604030504040204" pitchFamily="34" charset="-120"/>
              </a:rPr>
              <a:t>作為</a:t>
            </a:r>
            <a:r>
              <a:rPr lang="zh-TW" altLang="en-US" sz="2400" dirty="0" smtClean="0">
                <a:latin typeface="微軟正黑體" panose="020B0604030504040204" pitchFamily="34" charset="-120"/>
                <a:ea typeface="微軟正黑體" panose="020B0604030504040204" pitchFamily="34" charset="-120"/>
              </a:rPr>
              <a:t>乘客</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5000"/>
              </a:lnSpc>
              <a:buFont typeface="Wingdings" panose="05000000000000000000" pitchFamily="2" charset="2"/>
              <a:buChar char="u"/>
            </a:pPr>
            <a:r>
              <a:rPr lang="zh-TW" altLang="en-US" sz="2400" dirty="0">
                <a:latin typeface="微軟正黑體" panose="020B0604030504040204" pitchFamily="34" charset="-120"/>
                <a:ea typeface="微軟正黑體" panose="020B0604030504040204" pitchFamily="34" charset="-120"/>
              </a:rPr>
              <a:t>分散注意力的</a:t>
            </a:r>
            <a:r>
              <a:rPr lang="zh-TW" altLang="en-US" sz="2400" dirty="0" smtClean="0">
                <a:latin typeface="微軟正黑體" panose="020B0604030504040204" pitchFamily="34" charset="-120"/>
                <a:ea typeface="微軟正黑體" panose="020B0604030504040204" pitchFamily="34" charset="-120"/>
              </a:rPr>
              <a:t>任務</a:t>
            </a:r>
            <a:r>
              <a:rPr lang="en-US" altLang="zh-TW" sz="2400" dirty="0" smtClean="0">
                <a:latin typeface="微軟正黑體" panose="020B0604030504040204" pitchFamily="34" charset="-120"/>
                <a:ea typeface="微軟正黑體" panose="020B0604030504040204" pitchFamily="34" charset="-120"/>
              </a:rPr>
              <a:t>:</a:t>
            </a:r>
            <a:endParaRPr lang="en-US" altLang="zh-TW" sz="2400" dirty="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這</a:t>
            </a:r>
            <a:r>
              <a:rPr lang="zh-TW" altLang="en-US" sz="2400" dirty="0">
                <a:latin typeface="微軟正黑體" panose="020B0604030504040204" pitchFamily="34" charset="-120"/>
                <a:ea typeface="微軟正黑體" panose="020B0604030504040204" pitchFamily="34" charset="-120"/>
              </a:rPr>
              <a:t>種情況要求駕駛員剎車或改變車道（圖</a:t>
            </a:r>
            <a:r>
              <a:rPr lang="en-US" altLang="zh-TW" sz="2400" dirty="0">
                <a:latin typeface="微軟正黑體" panose="020B0604030504040204" pitchFamily="34" charset="-120"/>
                <a:ea typeface="微軟正黑體" panose="020B0604030504040204" pitchFamily="34" charset="-120"/>
              </a:rPr>
              <a:t>2</a:t>
            </a:r>
            <a:r>
              <a:rPr lang="zh-TW" altLang="en-US" sz="2400" dirty="0" smtClean="0">
                <a:latin typeface="微軟正黑體" panose="020B0604030504040204" pitchFamily="34" charset="-120"/>
                <a:ea typeface="微軟正黑體" panose="020B0604030504040204" pitchFamily="34" charset="-120"/>
              </a:rPr>
              <a:t>）。</a:t>
            </a:r>
            <a:endParaRPr lang="en-US" altLang="zh-TW" sz="2400" dirty="0" smtClean="0">
              <a:latin typeface="微軟正黑體" panose="020B0604030504040204" pitchFamily="34" charset="-120"/>
              <a:ea typeface="微軟正黑體" panose="020B0604030504040204" pitchFamily="34" charset="-120"/>
            </a:endParaRPr>
          </a:p>
          <a:p>
            <a:pPr marL="342900" indent="-342900">
              <a:lnSpc>
                <a:spcPct val="125000"/>
              </a:lnSpc>
              <a:buFont typeface="Arial" panose="020B0604020202020204" pitchFamily="34" charset="0"/>
              <a:buChar char="•"/>
            </a:pPr>
            <a:r>
              <a:rPr lang="zh-TW" altLang="en-US" sz="2400" dirty="0" smtClean="0">
                <a:latin typeface="微軟正黑體" panose="020B0604030504040204" pitchFamily="34" charset="-120"/>
                <a:ea typeface="微軟正黑體" panose="020B0604030504040204" pitchFamily="34" charset="-120"/>
              </a:rPr>
              <a:t>這</a:t>
            </a:r>
            <a:r>
              <a:rPr lang="zh-TW" altLang="en-US" sz="2400" dirty="0">
                <a:latin typeface="微軟正黑體" panose="020B0604030504040204" pitchFamily="34" charset="-120"/>
                <a:ea typeface="微軟正黑體" panose="020B0604030504040204" pitchFamily="34" charset="-120"/>
              </a:rPr>
              <a:t>種情況伴隨著每項分心的任務，並在每</a:t>
            </a:r>
            <a:r>
              <a:rPr lang="zh-TW" altLang="en-US" sz="2400" dirty="0" smtClean="0">
                <a:latin typeface="微軟正黑體" panose="020B0604030504040204" pitchFamily="34" charset="-120"/>
                <a:ea typeface="微軟正黑體" panose="020B0604030504040204" pitchFamily="34" charset="-120"/>
              </a:rPr>
              <a:t>個任務中發生</a:t>
            </a:r>
            <a:endParaRPr lang="zh-TW" altLang="en-US" dirty="0"/>
          </a:p>
        </p:txBody>
      </p:sp>
    </p:spTree>
    <p:extLst>
      <p:ext uri="{BB962C8B-B14F-4D97-AF65-F5344CB8AC3E}">
        <p14:creationId xmlns:p14="http://schemas.microsoft.com/office/powerpoint/2010/main" val="2672999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標題 2"/>
          <p:cNvSpPr txBox="1">
            <a:spLocks/>
          </p:cNvSpPr>
          <p:nvPr/>
        </p:nvSpPr>
        <p:spPr>
          <a:xfrm>
            <a:off x="-21800" y="6356350"/>
            <a:ext cx="12213800" cy="501650"/>
          </a:xfrm>
          <a:prstGeom prst="rect">
            <a:avLst/>
          </a:prstGeom>
          <a:solidFill>
            <a:srgbClr val="FFC000"/>
          </a:solidFill>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pPr>
            <a:endParaRPr lang="en-US" altLang="zh-TW" dirty="0" smtClean="0">
              <a:latin typeface="微軟正黑體" panose="020B0604030504040204" pitchFamily="34" charset="-120"/>
              <a:ea typeface="微軟正黑體" panose="020B0604030504040204" pitchFamily="34" charset="-120"/>
            </a:endParaRPr>
          </a:p>
          <a:p>
            <a:pPr marL="342900" indent="-342900" algn="l">
              <a:lnSpc>
                <a:spcPct val="120000"/>
              </a:lnSpc>
              <a:buFont typeface="Arial" panose="020B0604020202020204" pitchFamily="34" charset="0"/>
              <a:buChar char="•"/>
            </a:pPr>
            <a:endParaRPr lang="en-US" altLang="zh-TW" dirty="0" smtClean="0">
              <a:latin typeface="微軟正黑體" panose="020B0604030504040204" pitchFamily="34" charset="-120"/>
              <a:ea typeface="微軟正黑體" panose="020B0604030504040204" pitchFamily="34" charset="-120"/>
            </a:endParaRPr>
          </a:p>
          <a:p>
            <a:pPr marL="342900" indent="-342900">
              <a:lnSpc>
                <a:spcPct val="120000"/>
              </a:lnSpc>
              <a:buFont typeface="Arial" panose="020B0604020202020204" pitchFamily="34" charset="0"/>
              <a:buChar char="•"/>
            </a:pPr>
            <a:endParaRPr lang="zh-TW" altLang="en-US" dirty="0">
              <a:latin typeface="微軟正黑體" panose="020B0604030504040204" pitchFamily="34" charset="-120"/>
              <a:ea typeface="微軟正黑體" panose="020B0604030504040204" pitchFamily="34" charset="-120"/>
            </a:endParaRPr>
          </a:p>
        </p:txBody>
      </p:sp>
      <p:sp>
        <p:nvSpPr>
          <p:cNvPr id="3" name="副標題 2"/>
          <p:cNvSpPr>
            <a:spLocks noGrp="1"/>
          </p:cNvSpPr>
          <p:nvPr>
            <p:ph type="subTitle" idx="1"/>
          </p:nvPr>
        </p:nvSpPr>
        <p:spPr>
          <a:xfrm>
            <a:off x="590550" y="1361501"/>
            <a:ext cx="11233560" cy="1304070"/>
          </a:xfrm>
        </p:spPr>
        <p:txBody>
          <a:bodyPr>
            <a:noAutofit/>
          </a:bodyPr>
          <a:lstStyle/>
          <a:p>
            <a:pPr marL="342900" indent="-342900" algn="l">
              <a:lnSpc>
                <a:spcPct val="125000"/>
              </a:lnSpc>
              <a:buFont typeface="Arial" panose="020B0604020202020204" pitchFamily="34" charset="0"/>
              <a:buChar char="•"/>
            </a:pPr>
            <a:r>
              <a:rPr lang="zh-TW" altLang="en-US" dirty="0">
                <a:latin typeface="微軟正黑體" panose="020B0604030504040204" pitchFamily="34" charset="-120"/>
                <a:ea typeface="微軟正黑體" panose="020B0604030504040204" pitchFamily="34" charset="-120"/>
              </a:rPr>
              <a:t>要求參與者使用自己的手機撥打模擬器中央屏幕上顯示的</a:t>
            </a:r>
            <a:r>
              <a:rPr lang="zh-TW" altLang="en-US" dirty="0" smtClean="0">
                <a:latin typeface="微軟正黑體" panose="020B0604030504040204" pitchFamily="34" charset="-120"/>
                <a:ea typeface="微軟正黑體" panose="020B0604030504040204" pitchFamily="34" charset="-120"/>
              </a:rPr>
              <a:t>電話號碼</a:t>
            </a:r>
            <a:endParaRPr lang="en-US" altLang="zh-TW" dirty="0" smtClean="0">
              <a:latin typeface="微軟正黑體" panose="020B0604030504040204" pitchFamily="34" charset="-120"/>
              <a:ea typeface="微軟正黑體" panose="020B0604030504040204" pitchFamily="34" charset="-120"/>
            </a:endParaRPr>
          </a:p>
          <a:p>
            <a:pPr algn="l">
              <a:lnSpc>
                <a:spcPct val="125000"/>
              </a:lnSpc>
            </a:pPr>
            <a:r>
              <a:rPr lang="zh-TW" altLang="en-US" dirty="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a:t>
            </a:r>
            <a:r>
              <a:rPr lang="en-US" altLang="zh-TW" dirty="0">
                <a:latin typeface="微軟正黑體" panose="020B0604030504040204" pitchFamily="34" charset="-120"/>
                <a:ea typeface="微軟正黑體" panose="020B0604030504040204" pitchFamily="34" charset="-120"/>
              </a:rPr>
              <a:t>Angell et al., 2006</a:t>
            </a:r>
            <a:r>
              <a:rPr lang="en-US" altLang="zh-TW" dirty="0" smtClean="0">
                <a:latin typeface="微軟正黑體" panose="020B0604030504040204" pitchFamily="34" charset="-120"/>
                <a:ea typeface="微軟正黑體" panose="020B0604030504040204" pitchFamily="34" charset="-120"/>
              </a:rPr>
              <a:t>)</a:t>
            </a:r>
          </a:p>
        </p:txBody>
      </p:sp>
      <p:sp>
        <p:nvSpPr>
          <p:cNvPr id="6" name="投影片編號版面配置區 5"/>
          <p:cNvSpPr>
            <a:spLocks noGrp="1"/>
          </p:cNvSpPr>
          <p:nvPr>
            <p:ph type="sldNum" sz="quarter" idx="12"/>
          </p:nvPr>
        </p:nvSpPr>
        <p:spPr/>
        <p:txBody>
          <a:bodyPr/>
          <a:lstStyle/>
          <a:p>
            <a:fld id="{044FB8EC-8959-441E-ADB3-308DB1B5389D}" type="slidenum">
              <a:rPr lang="zh-TW" altLang="en-US" smtClean="0"/>
              <a:t>9</a:t>
            </a:fld>
            <a:endParaRPr lang="zh-TW" altLang="en-US"/>
          </a:p>
        </p:txBody>
      </p:sp>
      <p:sp>
        <p:nvSpPr>
          <p:cNvPr id="8" name="標題 1"/>
          <p:cNvSpPr txBox="1">
            <a:spLocks/>
          </p:cNvSpPr>
          <p:nvPr/>
        </p:nvSpPr>
        <p:spPr>
          <a:xfrm>
            <a:off x="590550" y="0"/>
            <a:ext cx="2790826" cy="1190969"/>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zh-TW" altLang="en-US" sz="4400" b="1" dirty="0" smtClean="0">
                <a:latin typeface="微軟正黑體" panose="020B0604030504040204" pitchFamily="34" charset="-120"/>
                <a:ea typeface="微軟正黑體" panose="020B0604030504040204" pitchFamily="34" charset="-120"/>
              </a:rPr>
              <a:t>視覺任務</a:t>
            </a:r>
            <a:endParaRPr lang="zh-TW" altLang="en-US" sz="4400" b="1" dirty="0">
              <a:latin typeface="微軟正黑體" panose="020B0604030504040204" pitchFamily="34" charset="-120"/>
              <a:ea typeface="微軟正黑體" panose="020B0604030504040204" pitchFamily="34" charset="-120"/>
            </a:endParaRPr>
          </a:p>
        </p:txBody>
      </p:sp>
      <p:sp>
        <p:nvSpPr>
          <p:cNvPr id="2" name="矩形 1"/>
          <p:cNvSpPr/>
          <p:nvPr/>
        </p:nvSpPr>
        <p:spPr>
          <a:xfrm>
            <a:off x="655606" y="2782957"/>
            <a:ext cx="4134465" cy="769441"/>
          </a:xfrm>
          <a:prstGeom prst="rect">
            <a:avLst/>
          </a:prstGeom>
        </p:spPr>
        <p:txBody>
          <a:bodyPr wrap="none">
            <a:spAutoFit/>
          </a:bodyPr>
          <a:lstStyle/>
          <a:p>
            <a:r>
              <a:rPr lang="zh-TW" altLang="en-US" sz="4400" b="1" dirty="0">
                <a:latin typeface="微軟正黑體" panose="020B0604030504040204" pitchFamily="34" charset="-120"/>
                <a:ea typeface="微軟正黑體" panose="020B0604030504040204" pitchFamily="34" charset="-120"/>
                <a:cs typeface="+mj-cs"/>
              </a:rPr>
              <a:t>視覺和認知任務</a:t>
            </a:r>
          </a:p>
        </p:txBody>
      </p:sp>
      <p:sp>
        <p:nvSpPr>
          <p:cNvPr id="9" name="副標題 2"/>
          <p:cNvSpPr txBox="1">
            <a:spLocks/>
          </p:cNvSpPr>
          <p:nvPr/>
        </p:nvSpPr>
        <p:spPr>
          <a:xfrm>
            <a:off x="479220" y="3574535"/>
            <a:ext cx="11233560" cy="161991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342900" indent="-342900" algn="l">
              <a:lnSpc>
                <a:spcPct val="125000"/>
              </a:lnSpc>
              <a:buFont typeface="Arial" panose="020B0604020202020204" pitchFamily="34" charset="0"/>
              <a:buChar char="•"/>
            </a:pPr>
            <a:r>
              <a:rPr lang="zh-TW" altLang="en-US" dirty="0" smtClean="0">
                <a:latin typeface="微軟正黑體" panose="020B0604030504040204" pitchFamily="34" charset="-120"/>
                <a:ea typeface="微軟正黑體" panose="020B0604030504040204" pitchFamily="34" charset="-120"/>
              </a:rPr>
              <a:t>視覺和認知結合的任務中，參與者首先在模擬器的中央屏幕上看到一個由幾個箭頭組成的表格，然後被問及兩個關於箭頭方向的後續問題</a:t>
            </a:r>
            <a:r>
              <a:rPr lang="en-US" altLang="zh-TW" dirty="0" smtClean="0">
                <a:latin typeface="微軟正黑體" panose="020B0604030504040204" pitchFamily="34" charset="-120"/>
                <a:ea typeface="微軟正黑體" panose="020B0604030504040204" pitchFamily="34" charset="-120"/>
              </a:rPr>
              <a:t>(J. </a:t>
            </a:r>
            <a:r>
              <a:rPr lang="en-US" altLang="zh-TW" dirty="0" err="1" smtClean="0">
                <a:latin typeface="微軟正黑體" panose="020B0604030504040204" pitchFamily="34" charset="-120"/>
                <a:ea typeface="微軟正黑體" panose="020B0604030504040204" pitchFamily="34" charset="-120"/>
              </a:rPr>
              <a:t>Engström</a:t>
            </a:r>
            <a:r>
              <a:rPr lang="en-US" altLang="zh-TW" dirty="0" smtClean="0">
                <a:latin typeface="微軟正黑體" panose="020B0604030504040204" pitchFamily="34" charset="-120"/>
                <a:ea typeface="微軟正黑體" panose="020B0604030504040204" pitchFamily="34" charset="-120"/>
              </a:rPr>
              <a:t> et al. </a:t>
            </a:r>
            <a:r>
              <a:rPr lang="zh-TW" altLang="en-US" dirty="0" smtClean="0">
                <a:latin typeface="微軟正黑體" panose="020B0604030504040204" pitchFamily="34" charset="-120"/>
                <a:ea typeface="微軟正黑體" panose="020B0604030504040204" pitchFamily="34" charset="-120"/>
              </a:rPr>
              <a:t>， </a:t>
            </a:r>
            <a:r>
              <a:rPr lang="en-US" altLang="zh-TW" dirty="0" smtClean="0">
                <a:latin typeface="微軟正黑體" panose="020B0604030504040204" pitchFamily="34" charset="-120"/>
                <a:ea typeface="微軟正黑體" panose="020B0604030504040204" pitchFamily="34" charset="-120"/>
              </a:rPr>
              <a:t>2005)</a:t>
            </a:r>
            <a:endParaRPr lang="en-US" altLang="zh-TW" dirty="0">
              <a:latin typeface="微軟正黑體" panose="020B0604030504040204" pitchFamily="34" charset="-120"/>
              <a:ea typeface="微軟正黑體" panose="020B0604030504040204" pitchFamily="34" charset="-120"/>
            </a:endParaRPr>
          </a:p>
        </p:txBody>
      </p:sp>
      <p:pic>
        <p:nvPicPr>
          <p:cNvPr id="10" name="Picture 2" descr="Fig.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3556" y="4565901"/>
            <a:ext cx="5584888" cy="17904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51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4705</TotalTime>
  <Words>2304</Words>
  <Application>Microsoft Office PowerPoint</Application>
  <PresentationFormat>寬螢幕</PresentationFormat>
  <Paragraphs>359</Paragraphs>
  <Slides>25</Slides>
  <Notes>13</Notes>
  <HiddenSlides>2</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25</vt:i4>
      </vt:variant>
    </vt:vector>
  </HeadingPairs>
  <TitlesOfParts>
    <vt:vector size="32" baseType="lpstr">
      <vt:lpstr>微軟正黑體</vt:lpstr>
      <vt:lpstr>新細明體</vt:lpstr>
      <vt:lpstr>Arial</vt:lpstr>
      <vt:lpstr>Calibri</vt:lpstr>
      <vt:lpstr>Calibri Light</vt:lpstr>
      <vt:lpstr>Wingdings</vt:lpstr>
      <vt:lpstr>Office 佈景主題</vt:lpstr>
      <vt:lpstr>與朋友分心的駕駛： 乘客和駕駛分心對年輕駕駛員行為的影響Driving distracted with friends: Effect of passengers and driver distraction on young drivers’ behavior</vt:lpstr>
      <vt:lpstr>簡介</vt:lpstr>
      <vt:lpstr>簡介</vt:lpstr>
      <vt:lpstr>簡介</vt:lpstr>
      <vt:lpstr>Methods- Participants</vt:lpstr>
      <vt:lpstr>Equipment</vt:lpstr>
      <vt:lpstr>Equipment</vt:lpstr>
      <vt:lpstr>PowerPoint 簡報</vt:lpstr>
      <vt:lpstr>PowerPoint 簡報</vt:lpstr>
      <vt:lpstr>PowerPoint 簡報</vt:lpstr>
      <vt:lpstr>自變量</vt:lpstr>
      <vt:lpstr>自變量</vt:lpstr>
      <vt:lpstr>依變量</vt:lpstr>
      <vt:lpstr>表2.每個乘客/分心情況和因變量的平均值和標準差</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車輛設計方法： 深入審核以了解年長駕駛員的需求</dc:title>
  <dc:creator>user</dc:creator>
  <cp:lastModifiedBy>Microsoft 帳戶</cp:lastModifiedBy>
  <cp:revision>379</cp:revision>
  <dcterms:created xsi:type="dcterms:W3CDTF">2020-10-05T14:04:08Z</dcterms:created>
  <dcterms:modified xsi:type="dcterms:W3CDTF">2021-04-08T07:20:52Z</dcterms:modified>
</cp:coreProperties>
</file>